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74" r:id="rId4"/>
    <p:sldId id="275" r:id="rId5"/>
    <p:sldId id="276" r:id="rId6"/>
    <p:sldId id="278" r:id="rId7"/>
    <p:sldId id="277" r:id="rId8"/>
    <p:sldId id="280" r:id="rId9"/>
    <p:sldId id="279" r:id="rId10"/>
    <p:sldId id="281" r:id="rId11"/>
    <p:sldId id="282" r:id="rId12"/>
    <p:sldId id="283" r:id="rId13"/>
    <p:sldId id="284" r:id="rId14"/>
    <p:sldId id="286" r:id="rId15"/>
    <p:sldId id="273" r:id="rId16"/>
    <p:sldId id="285" r:id="rId17"/>
    <p:sldId id="267" r:id="rId18"/>
    <p:sldId id="268" r:id="rId19"/>
    <p:sldId id="269" r:id="rId20"/>
    <p:sldId id="270" r:id="rId21"/>
    <p:sldId id="271" r:id="rId22"/>
    <p:sldId id="272" r:id="rId23"/>
    <p:sldId id="291" r:id="rId24"/>
    <p:sldId id="289" r:id="rId25"/>
    <p:sldId id="266" r:id="rId26"/>
    <p:sldId id="287" r:id="rId27"/>
    <p:sldId id="288" r:id="rId28"/>
    <p:sldId id="290" r:id="rId29"/>
    <p:sldId id="292" r:id="rId30"/>
    <p:sldId id="293" r:id="rId31"/>
    <p:sldId id="294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64" d="100"/>
          <a:sy n="64" d="100"/>
        </p:scale>
        <p:origin x="4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9E61E-24BC-907B-EE78-0CBBA4E82C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91F46C-72F1-9FCF-E788-293145623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1B9C7-C067-322E-C44A-29C6D5AEA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923C91-B203-4298-B124-9AA1994DA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C597-4FEC-82F6-C195-871722200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4586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377B7-B402-172A-91CE-E3B48C4E9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ABA5C0-AC39-04F1-8E04-8FF32D66B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9957A-6F44-A709-B7A6-7A90B96B7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6813C-429C-C25C-2598-DD5A584EA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93D13-D892-E3E0-6566-8BD60F318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2338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1186AB-A3BE-79AA-70F9-AF77A7A313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4D98A9-E84E-AB2D-8835-01849FAF0D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603AC-F477-E46E-F5C6-CD484AE9E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73630-E65E-1518-8CCB-83FB382F5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496FE-5957-4A71-2A8E-DD4C21796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168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264F-A21A-2381-DD14-37C062FC4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0F847-9F83-EE7A-D3B8-E8EBE4326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5BF7C-9D0A-1E66-3DD6-F775E72B2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1CA1C-123E-E039-CD66-453B5AB83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711D1-2C92-1B76-D4B3-45C502FB7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4551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D210C-4573-1351-512A-31E5B1BEA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D27513-A997-7230-3B39-EE5E95B50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3F962-3477-9FDF-9D21-89DBA88CD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DCA9B-5721-F14D-F5B4-993AAAF69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E04BF-1429-C223-224F-689E194B0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2412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39757-4703-EF2B-B40D-C19D63928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1EF12-6A82-AF67-3F1B-93A75784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7ADA64-3BE5-F646-635A-C23FC3DB1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F41EE-6C3E-086C-F887-134AFC80D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EE3EB-FAF0-EA54-C94E-2BB6CE4E9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A1B601-474A-3168-95E1-466E4DCCC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17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DD0E2-25DA-D0F3-8763-FC1AAB2AB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7722B0-99C3-0488-D917-7475DF617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24D32-AF3B-D071-63A7-662C89124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619340-D4F7-353C-F8F3-BDA6DB9400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A72767-A6FE-AD70-F6C9-AD0CDDBC87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53B197-C7E0-04B0-E09A-106E4F856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0F3ECA-CAD5-77AE-1CBD-A1EA0F837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5E68DB-E547-762E-50E9-ED7CB316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2172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8CD75-E691-117B-B3EB-3D87F1F8C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2B61DF-B7AF-59FB-C7E5-9408E3718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5E0CB9-C11D-7855-48F9-89BDA5B69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A4D7E9-E5DB-7B19-AA2F-945A18AD7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9558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83BE20-00B8-ED7A-4183-A80849569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6A7330-EC10-2896-ABAB-A32E7EB09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1F421-FFDF-FF53-2B89-324449E9C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2335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53613-A27F-5871-C10D-7B8273819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66B06-EB6E-AE1A-9DCB-52AD8B69C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88887-76A5-4E4D-8B9A-F5D70FF8F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00AEF-B977-AAF6-C3C9-61DFB0E5C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98F6BA-8CC5-8288-2892-BD16179E4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4266C-E910-2620-3AAA-5FC06ACAB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339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2A736-5326-CFFA-57B8-94F3381BB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DBFFC8-9FC4-F024-041F-B21109BACB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18B422-CCA0-7FC6-311A-42DC56AF1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79F205-3FCC-9537-53EA-A6563E259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4234A-AB68-0890-3A31-7535DD6C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E01F6-0A3B-6B76-6537-511949DDD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9085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9D3947-7145-76C9-361B-377C7B34F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93650D-8BDF-76E0-FA5F-562DA82672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51EE4-A9DB-F870-94F0-DE20F90201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EF2CB-837B-4387-A0FB-31C1D04DA30F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ACC58-EF88-F0F3-DC95-22D6AB7D81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32131-C340-5BDF-41DB-CE2DCBB87E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3C90B-B0C1-49A8-AAAF-A461FF516B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0954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3D888-0004-C87C-84CA-71A73AAE2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788" y="418354"/>
            <a:ext cx="11229788" cy="2837608"/>
          </a:xfrm>
        </p:spPr>
        <p:txBody>
          <a:bodyPr/>
          <a:lstStyle/>
          <a:p>
            <a:r>
              <a:rPr lang="fr-FR" dirty="0"/>
              <a:t>Security - Hands-On 3</a:t>
            </a:r>
            <a:br>
              <a:rPr lang="fr-FR" dirty="0"/>
            </a:br>
            <a:r>
              <a:rPr lang="fr-FR" sz="5400" dirty="0" err="1"/>
              <a:t>springboot</a:t>
            </a:r>
            <a:r>
              <a:rPr lang="fr-FR" sz="5400" dirty="0"/>
              <a:t> </a:t>
            </a:r>
            <a:r>
              <a:rPr lang="fr-FR" sz="5400" dirty="0" err="1"/>
              <a:t>credential</a:t>
            </a:r>
            <a:r>
              <a:rPr lang="fr-FR" sz="5400" dirty="0"/>
              <a:t> configuration</a:t>
            </a:r>
            <a:br>
              <a:rPr lang="fr-FR" sz="5400" dirty="0"/>
            </a:br>
            <a:r>
              <a:rPr lang="fr-FR" sz="5400" dirty="0"/>
              <a:t>(</a:t>
            </a:r>
            <a:r>
              <a:rPr lang="fr-FR" sz="5400" dirty="0" err="1"/>
              <a:t>Jasypt</a:t>
            </a:r>
            <a:r>
              <a:rPr lang="fr-FR" sz="5400" dirty="0"/>
              <a:t>, </a:t>
            </a:r>
            <a:r>
              <a:rPr lang="fr-FR" sz="5400" dirty="0" err="1"/>
              <a:t>spring</a:t>
            </a:r>
            <a:r>
              <a:rPr lang="fr-FR" sz="5400" dirty="0"/>
              <a:t> cloud, Vault)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BE337D-0BB6-2AD7-710F-7B91CCECF6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7788" y="4121991"/>
            <a:ext cx="9144000" cy="1655762"/>
          </a:xfrm>
        </p:spPr>
        <p:txBody>
          <a:bodyPr/>
          <a:lstStyle/>
          <a:p>
            <a:r>
              <a:rPr lang="fr-FR" dirty="0" err="1"/>
              <a:t>Esilv</a:t>
            </a:r>
            <a:r>
              <a:rPr lang="fr-FR" dirty="0"/>
              <a:t> 2025</a:t>
            </a:r>
          </a:p>
          <a:p>
            <a:endParaRPr lang="fr-FR" dirty="0"/>
          </a:p>
          <a:p>
            <a:r>
              <a:rPr lang="fr-FR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56716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14CC8A-5560-D9C1-8F61-D6D37C5880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C3CD6-ABF9-9D3B-BF43-A3EF5602A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61034"/>
          </a:xfrm>
        </p:spPr>
        <p:txBody>
          <a:bodyPr/>
          <a:lstStyle/>
          <a:p>
            <a:pPr algn="ctr"/>
            <a:r>
              <a:rPr lang="fr-FR" dirty="0" err="1"/>
              <a:t>Jasypt</a:t>
            </a:r>
            <a:r>
              <a:rPr lang="fr-FR" dirty="0"/>
              <a:t> [6/7] : </a:t>
            </a:r>
            <a:r>
              <a:rPr lang="fr-FR" dirty="0" err="1"/>
              <a:t>compute</a:t>
            </a:r>
            <a:r>
              <a:rPr lang="fr-FR" dirty="0"/>
              <a:t> the </a:t>
            </a:r>
            <a:r>
              <a:rPr lang="fr-FR" dirty="0" err="1"/>
              <a:t>encryption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of  a secret value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287E0E-1531-20BC-11E7-DA3F1B012D4F}"/>
              </a:ext>
            </a:extLst>
          </p:cNvPr>
          <p:cNvSpPr txBox="1"/>
          <p:nvPr/>
        </p:nvSpPr>
        <p:spPr>
          <a:xfrm>
            <a:off x="977728" y="2083054"/>
            <a:ext cx="9939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mvn</a:t>
            </a:r>
            <a:r>
              <a:rPr lang="fr-FR" b="1" dirty="0"/>
              <a:t> </a:t>
            </a:r>
            <a:r>
              <a:rPr lang="fr-FR" b="1" dirty="0" err="1"/>
              <a:t>jasypt:encrypt-value</a:t>
            </a:r>
            <a:r>
              <a:rPr lang="fr-FR" b="1" dirty="0"/>
              <a:t> -</a:t>
            </a:r>
            <a:r>
              <a:rPr lang="fr-FR" b="1" dirty="0" err="1"/>
              <a:t>Djasypt.encryptor.password</a:t>
            </a:r>
            <a:r>
              <a:rPr lang="fr-FR" b="1" dirty="0"/>
              <a:t>=</a:t>
            </a:r>
            <a:r>
              <a:rPr lang="fr-FR" b="1" dirty="0" err="1"/>
              <a:t>mySecretKey</a:t>
            </a:r>
            <a:r>
              <a:rPr lang="fr-FR" b="1" dirty="0"/>
              <a:t> -</a:t>
            </a:r>
            <a:r>
              <a:rPr lang="fr-FR" b="1" dirty="0" err="1"/>
              <a:t>Djasypt.plugin.value</a:t>
            </a:r>
            <a:r>
              <a:rPr lang="fr-FR" b="1" dirty="0"/>
              <a:t>=Secret123!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E907B4-DC46-321B-DFDC-2B9471DEDD80}"/>
              </a:ext>
            </a:extLst>
          </p:cNvPr>
          <p:cNvSpPr txBox="1"/>
          <p:nvPr/>
        </p:nvSpPr>
        <p:spPr>
          <a:xfrm>
            <a:off x="352612" y="1261035"/>
            <a:ext cx="919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open </a:t>
            </a:r>
            <a:r>
              <a:rPr lang="fr-FR" dirty="0" err="1"/>
              <a:t>windows</a:t>
            </a:r>
            <a:r>
              <a:rPr lang="fr-FR" dirty="0"/>
              <a:t> 'cmd'  ... </a:t>
            </a:r>
            <a:r>
              <a:rPr lang="fr-FR" dirty="0" err="1"/>
              <a:t>need</a:t>
            </a:r>
            <a:r>
              <a:rPr lang="fr-FR" dirty="0"/>
              <a:t> to have </a:t>
            </a:r>
            <a:r>
              <a:rPr lang="fr-FR" dirty="0" err="1"/>
              <a:t>maven</a:t>
            </a:r>
            <a:r>
              <a:rPr lang="fr-FR" dirty="0"/>
              <a:t> </a:t>
            </a:r>
            <a:r>
              <a:rPr lang="fr-FR" dirty="0" err="1"/>
              <a:t>downloaded</a:t>
            </a:r>
            <a:r>
              <a:rPr lang="fr-FR" dirty="0"/>
              <a:t> and in %PATH% </a:t>
            </a:r>
            <a:r>
              <a:rPr lang="fr-FR" dirty="0" err="1"/>
              <a:t>environment</a:t>
            </a:r>
            <a:r>
              <a:rPr lang="fr-FR" dirty="0"/>
              <a:t> variable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D85A53-705C-7CAF-01EF-9E5A3DFDF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58" y="2855206"/>
            <a:ext cx="9342930" cy="285774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8713F09-F011-E26B-B2D2-6FCAA5A7D055}"/>
              </a:ext>
            </a:extLst>
          </p:cNvPr>
          <p:cNvSpPr/>
          <p:nvPr/>
        </p:nvSpPr>
        <p:spPr>
          <a:xfrm>
            <a:off x="300957" y="3307893"/>
            <a:ext cx="9237489" cy="286581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1055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6B200-144C-5D99-1F08-FDB0F0C43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7BAC6-5501-DC33-90D7-261721288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67011"/>
          </a:xfrm>
        </p:spPr>
        <p:txBody>
          <a:bodyPr/>
          <a:lstStyle/>
          <a:p>
            <a:pPr algn="ctr"/>
            <a:r>
              <a:rPr lang="fr-FR" dirty="0" err="1"/>
              <a:t>Jasypt</a:t>
            </a:r>
            <a:r>
              <a:rPr lang="fr-FR" dirty="0"/>
              <a:t> [6/7] : </a:t>
            </a:r>
            <a:r>
              <a:rPr lang="fr-FR" dirty="0" err="1"/>
              <a:t>compute</a:t>
            </a:r>
            <a:r>
              <a:rPr lang="fr-FR" dirty="0"/>
              <a:t> the </a:t>
            </a:r>
            <a:r>
              <a:rPr lang="fr-FR" dirty="0" err="1"/>
              <a:t>encryption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of  a secret value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B3E933-DF89-AED4-13FC-6879E57D5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0075"/>
            <a:ext cx="12192000" cy="351784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63023E4-13A3-41CF-3206-4C2D8AC279CE}"/>
              </a:ext>
            </a:extLst>
          </p:cNvPr>
          <p:cNvSpPr/>
          <p:nvPr/>
        </p:nvSpPr>
        <p:spPr>
          <a:xfrm>
            <a:off x="0" y="3824941"/>
            <a:ext cx="5886824" cy="25101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4062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B84EA-B883-928E-FF0F-FDC261F01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6692B-F376-4DB2-BB27-33FA4029F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67011"/>
          </a:xfrm>
        </p:spPr>
        <p:txBody>
          <a:bodyPr/>
          <a:lstStyle/>
          <a:p>
            <a:pPr algn="ctr"/>
            <a:r>
              <a:rPr lang="fr-FR" dirty="0" err="1"/>
              <a:t>Jasypt</a:t>
            </a:r>
            <a:r>
              <a:rPr lang="fr-FR" dirty="0"/>
              <a:t> [6/7] :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encrypted</a:t>
            </a:r>
            <a:r>
              <a:rPr lang="fr-FR" dirty="0"/>
              <a:t> value in </a:t>
            </a:r>
            <a:r>
              <a:rPr lang="fr-FR" dirty="0" err="1"/>
              <a:t>application.properties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A943D8-D6A1-E57A-8694-961474819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987" y="1672665"/>
            <a:ext cx="11444941" cy="14306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231BCD-154C-E215-95B0-B9554B5E971C}"/>
              </a:ext>
            </a:extLst>
          </p:cNvPr>
          <p:cNvSpPr txBox="1"/>
          <p:nvPr/>
        </p:nvSpPr>
        <p:spPr>
          <a:xfrm>
            <a:off x="1033928" y="4544671"/>
            <a:ext cx="108831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sampleCredential</a:t>
            </a:r>
            <a:r>
              <a:rPr lang="fr-FR" dirty="0"/>
              <a:t>=ENC(Yx3f1tlDSolnCQ8+yydCM0w4ufnPbqPfBpJd7nxQg9uPbmIbYqwNhdfOb4dkhAQo)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740E3B-606A-AEEE-B9DA-FD126706F89A}"/>
              </a:ext>
            </a:extLst>
          </p:cNvPr>
          <p:cNvSpPr txBox="1"/>
          <p:nvPr/>
        </p:nvSpPr>
        <p:spPr>
          <a:xfrm>
            <a:off x="403411" y="3950012"/>
            <a:ext cx="46287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edit</a:t>
            </a:r>
            <a:r>
              <a:rPr lang="fr-FR" dirty="0"/>
              <a:t> src/main/</a:t>
            </a:r>
            <a:r>
              <a:rPr lang="fr-FR" dirty="0" err="1"/>
              <a:t>resources</a:t>
            </a:r>
            <a:r>
              <a:rPr lang="fr-FR" dirty="0"/>
              <a:t>/</a:t>
            </a:r>
            <a:r>
              <a:rPr lang="fr-FR" dirty="0" err="1"/>
              <a:t>application.properties</a:t>
            </a:r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B6E235-E33B-1B5B-4BA3-3DDF82EB20CA}"/>
              </a:ext>
            </a:extLst>
          </p:cNvPr>
          <p:cNvSpPr txBox="1"/>
          <p:nvPr/>
        </p:nvSpPr>
        <p:spPr>
          <a:xfrm>
            <a:off x="403411" y="5576066"/>
            <a:ext cx="90633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NOTICE: </a:t>
            </a:r>
            <a:r>
              <a:rPr lang="fr-FR" dirty="0" err="1"/>
              <a:t>because</a:t>
            </a:r>
            <a:r>
              <a:rPr lang="fr-FR" dirty="0"/>
              <a:t> of </a:t>
            </a:r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Salting</a:t>
            </a:r>
            <a:r>
              <a:rPr lang="fr-FR" dirty="0"/>
              <a:t>, </a:t>
            </a:r>
            <a:r>
              <a:rPr lang="fr-FR" dirty="0" err="1"/>
              <a:t>every</a:t>
            </a:r>
            <a:r>
              <a:rPr lang="fr-FR" dirty="0"/>
              <a:t> re-</a:t>
            </a:r>
            <a:r>
              <a:rPr lang="fr-FR" dirty="0" err="1"/>
              <a:t>generation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get</a:t>
            </a:r>
            <a:r>
              <a:rPr lang="fr-FR" dirty="0"/>
              <a:t> a </a:t>
            </a:r>
            <a:r>
              <a:rPr lang="fr-FR" dirty="0" err="1"/>
              <a:t>different</a:t>
            </a:r>
            <a:r>
              <a:rPr lang="fr-FR" dirty="0"/>
              <a:t> value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D5F209-A3EF-5E10-ACD8-A9965C0ECCC7}"/>
              </a:ext>
            </a:extLst>
          </p:cNvPr>
          <p:cNvSpPr/>
          <p:nvPr/>
        </p:nvSpPr>
        <p:spPr>
          <a:xfrm>
            <a:off x="4188045" y="2761129"/>
            <a:ext cx="6414214" cy="233851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267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6E8758-6C2E-EBC4-56BB-E290E53B0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58A2F-7B0A-5D49-2303-2499A4976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6588"/>
          </a:xfrm>
        </p:spPr>
        <p:txBody>
          <a:bodyPr/>
          <a:lstStyle/>
          <a:p>
            <a:pPr algn="ctr"/>
            <a:r>
              <a:rPr lang="fr-FR" dirty="0" err="1"/>
              <a:t>Jasypt</a:t>
            </a:r>
            <a:r>
              <a:rPr lang="fr-FR" dirty="0"/>
              <a:t> [7/7] :use </a:t>
            </a:r>
            <a:r>
              <a:rPr lang="fr-FR" dirty="0" err="1"/>
              <a:t>injected</a:t>
            </a:r>
            <a:r>
              <a:rPr lang="fr-FR" dirty="0"/>
              <a:t> value in java code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2F2EE5-AA2E-725F-C77A-FB64B9026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30" y="1283261"/>
            <a:ext cx="5157818" cy="28942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7537C4C-4A22-383E-AB3B-F7E7C764BD33}"/>
              </a:ext>
            </a:extLst>
          </p:cNvPr>
          <p:cNvSpPr txBox="1"/>
          <p:nvPr/>
        </p:nvSpPr>
        <p:spPr>
          <a:xfrm>
            <a:off x="5187577" y="1582259"/>
            <a:ext cx="7363011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200" dirty="0"/>
              <a:t>package </a:t>
            </a:r>
            <a:r>
              <a:rPr lang="fr-FR" sz="1200" dirty="0" err="1"/>
              <a:t>com.example.demo</a:t>
            </a:r>
            <a:r>
              <a:rPr lang="fr-FR" sz="1200" dirty="0"/>
              <a:t>;</a:t>
            </a:r>
          </a:p>
          <a:p>
            <a:r>
              <a:rPr lang="fr-FR" sz="1200" dirty="0"/>
              <a:t>import </a:t>
            </a:r>
            <a:r>
              <a:rPr lang="fr-FR" sz="1200" dirty="0" err="1"/>
              <a:t>jakarta.annotation.PostConstruct</a:t>
            </a:r>
            <a:r>
              <a:rPr lang="fr-FR" sz="1200" dirty="0"/>
              <a:t>;</a:t>
            </a:r>
          </a:p>
          <a:p>
            <a:r>
              <a:rPr lang="fr-FR" sz="1200" dirty="0"/>
              <a:t>import </a:t>
            </a:r>
            <a:r>
              <a:rPr lang="fr-FR" sz="1200" dirty="0" err="1"/>
              <a:t>org.springframework.beans.factory.annotation.Value</a:t>
            </a:r>
            <a:r>
              <a:rPr lang="fr-FR" sz="1200" dirty="0"/>
              <a:t>;</a:t>
            </a:r>
          </a:p>
          <a:p>
            <a:r>
              <a:rPr lang="fr-FR" sz="1200" dirty="0"/>
              <a:t>import </a:t>
            </a:r>
            <a:r>
              <a:rPr lang="fr-FR" sz="1200" dirty="0" err="1"/>
              <a:t>org.springframework.stereotype.Service</a:t>
            </a:r>
            <a:r>
              <a:rPr lang="fr-FR" sz="1200" dirty="0"/>
              <a:t>;</a:t>
            </a:r>
          </a:p>
          <a:p>
            <a:endParaRPr lang="fr-FR" sz="1200" dirty="0"/>
          </a:p>
          <a:p>
            <a:r>
              <a:rPr lang="fr-FR" sz="1200" dirty="0"/>
              <a:t>@Service</a:t>
            </a:r>
          </a:p>
          <a:p>
            <a:r>
              <a:rPr lang="fr-FR" sz="1200" dirty="0"/>
              <a:t>public class </a:t>
            </a:r>
            <a:r>
              <a:rPr lang="fr-FR" sz="1200" dirty="0" err="1"/>
              <a:t>JasyptDemoService</a:t>
            </a:r>
            <a:r>
              <a:rPr lang="fr-FR" sz="1200" dirty="0"/>
              <a:t> {</a:t>
            </a:r>
          </a:p>
          <a:p>
            <a:endParaRPr lang="fr-FR" sz="1200" dirty="0"/>
          </a:p>
          <a:p>
            <a:r>
              <a:rPr lang="fr-FR" sz="1200" dirty="0"/>
              <a:t>    // </a:t>
            </a:r>
            <a:r>
              <a:rPr lang="fr-FR" sz="1200" dirty="0" err="1"/>
              <a:t>injected</a:t>
            </a:r>
            <a:r>
              <a:rPr lang="fr-FR" sz="1200" dirty="0"/>
              <a:t> by </a:t>
            </a:r>
            <a:r>
              <a:rPr lang="fr-FR" sz="1200" dirty="0" err="1"/>
              <a:t>springboot</a:t>
            </a:r>
            <a:r>
              <a:rPr lang="fr-FR" sz="1200" dirty="0"/>
              <a:t> </a:t>
            </a:r>
            <a:r>
              <a:rPr lang="fr-FR" sz="1200" dirty="0" err="1"/>
              <a:t>from</a:t>
            </a:r>
            <a:r>
              <a:rPr lang="fr-FR" sz="1200" dirty="0"/>
              <a:t> </a:t>
            </a:r>
            <a:r>
              <a:rPr lang="fr-FR" sz="1200" dirty="0" err="1"/>
              <a:t>application.properties</a:t>
            </a:r>
            <a:r>
              <a:rPr lang="fr-FR" sz="1200" dirty="0"/>
              <a:t>, but </a:t>
            </a:r>
            <a:r>
              <a:rPr lang="fr-FR" sz="1200" dirty="0" err="1"/>
              <a:t>decrypted</a:t>
            </a:r>
            <a:r>
              <a:rPr lang="fr-FR" sz="1200" dirty="0"/>
              <a:t> by </a:t>
            </a:r>
            <a:r>
              <a:rPr lang="fr-FR" sz="1200" dirty="0" err="1"/>
              <a:t>Jasypt</a:t>
            </a:r>
            <a:r>
              <a:rPr lang="fr-FR" sz="1200" dirty="0"/>
              <a:t> master key</a:t>
            </a:r>
          </a:p>
          <a:p>
            <a:r>
              <a:rPr lang="fr-FR" sz="1200" dirty="0"/>
              <a:t>    @Value("${sampleCredential}")</a:t>
            </a:r>
          </a:p>
          <a:p>
            <a:r>
              <a:rPr lang="fr-FR" sz="1200" dirty="0"/>
              <a:t>    </a:t>
            </a:r>
            <a:r>
              <a:rPr lang="fr-FR" sz="1200" dirty="0" err="1"/>
              <a:t>private</a:t>
            </a:r>
            <a:r>
              <a:rPr lang="fr-FR" sz="1200" dirty="0"/>
              <a:t> String </a:t>
            </a:r>
            <a:r>
              <a:rPr lang="fr-FR" sz="1200" dirty="0" err="1"/>
              <a:t>sampleCredential</a:t>
            </a:r>
            <a:r>
              <a:rPr lang="fr-FR" sz="1200" dirty="0"/>
              <a:t>;</a:t>
            </a:r>
          </a:p>
          <a:p>
            <a:endParaRPr lang="fr-FR" sz="1200" dirty="0"/>
          </a:p>
          <a:p>
            <a:r>
              <a:rPr lang="fr-FR" sz="1200" dirty="0"/>
              <a:t>    @PostConstruct</a:t>
            </a:r>
          </a:p>
          <a:p>
            <a:r>
              <a:rPr lang="fr-FR" sz="1200" dirty="0"/>
              <a:t>    public </a:t>
            </a:r>
            <a:r>
              <a:rPr lang="fr-FR" sz="1200" dirty="0" err="1"/>
              <a:t>void</a:t>
            </a:r>
            <a:r>
              <a:rPr lang="fr-FR" sz="1200" dirty="0"/>
              <a:t> init() {</a:t>
            </a:r>
          </a:p>
          <a:p>
            <a:r>
              <a:rPr lang="fr-FR" sz="1200" dirty="0"/>
              <a:t>        </a:t>
            </a:r>
            <a:r>
              <a:rPr lang="fr-FR" sz="1200" dirty="0" err="1"/>
              <a:t>System.out.println</a:t>
            </a:r>
            <a:r>
              <a:rPr lang="fr-FR" sz="1200" dirty="0"/>
              <a:t>();</a:t>
            </a:r>
          </a:p>
          <a:p>
            <a:r>
              <a:rPr lang="fr-FR" sz="1200" dirty="0"/>
              <a:t>        </a:t>
            </a:r>
            <a:r>
              <a:rPr lang="fr-FR" sz="1200" dirty="0" err="1"/>
              <a:t>System.out.println</a:t>
            </a:r>
            <a:r>
              <a:rPr lang="fr-FR" sz="1200" dirty="0"/>
              <a:t>("*******\n"</a:t>
            </a:r>
          </a:p>
          <a:p>
            <a:r>
              <a:rPr lang="fr-FR" sz="1200" dirty="0"/>
              <a:t>            + "</a:t>
            </a:r>
            <a:r>
              <a:rPr lang="fr-FR" sz="1200" dirty="0" err="1"/>
              <a:t>JasyptDemoService</a:t>
            </a:r>
            <a:r>
              <a:rPr lang="fr-FR" sz="1200" dirty="0"/>
              <a:t> </a:t>
            </a:r>
            <a:r>
              <a:rPr lang="fr-FR" sz="1200" dirty="0" err="1"/>
              <a:t>initialized</a:t>
            </a:r>
            <a:r>
              <a:rPr lang="fr-FR" sz="1200" dirty="0"/>
              <a:t>, \n" //</a:t>
            </a:r>
          </a:p>
          <a:p>
            <a:r>
              <a:rPr lang="fr-FR" sz="1200" dirty="0"/>
              <a:t>            + "  </a:t>
            </a:r>
            <a:r>
              <a:rPr lang="fr-FR" sz="1200" dirty="0" err="1"/>
              <a:t>injected</a:t>
            </a:r>
            <a:r>
              <a:rPr lang="fr-FR" sz="1200" dirty="0"/>
              <a:t> </a:t>
            </a:r>
            <a:r>
              <a:rPr lang="fr-FR" sz="1200" dirty="0" err="1"/>
              <a:t>field</a:t>
            </a:r>
            <a:r>
              <a:rPr lang="fr-FR" sz="1200" dirty="0"/>
              <a:t> </a:t>
            </a:r>
            <a:r>
              <a:rPr lang="fr-FR" sz="1200" dirty="0" err="1"/>
              <a:t>with</a:t>
            </a:r>
            <a:r>
              <a:rPr lang="fr-FR" sz="1200" dirty="0"/>
              <a:t> @Value(\"${sampleCredential}\") </a:t>
            </a:r>
            <a:r>
              <a:rPr lang="fr-FR" sz="1200" dirty="0" err="1"/>
              <a:t>using</a:t>
            </a:r>
            <a:r>
              <a:rPr lang="fr-FR" sz="1200" dirty="0"/>
              <a:t> </a:t>
            </a:r>
            <a:r>
              <a:rPr lang="fr-FR" sz="1200" dirty="0" err="1"/>
              <a:t>spring</a:t>
            </a:r>
            <a:r>
              <a:rPr lang="fr-FR" sz="1200" dirty="0"/>
              <a:t> boot </a:t>
            </a:r>
            <a:r>
              <a:rPr lang="fr-FR" sz="1200" dirty="0" err="1"/>
              <a:t>application.properties</a:t>
            </a:r>
            <a:r>
              <a:rPr lang="fr-FR" sz="1200" dirty="0"/>
              <a:t> \n" //</a:t>
            </a:r>
          </a:p>
          <a:p>
            <a:r>
              <a:rPr lang="fr-FR" sz="1200" dirty="0"/>
              <a:t>            + "  </a:t>
            </a:r>
            <a:r>
              <a:rPr lang="fr-FR" sz="1200" dirty="0" err="1"/>
              <a:t>sampleCredential</a:t>
            </a:r>
            <a:r>
              <a:rPr lang="fr-FR" sz="1200" dirty="0"/>
              <a:t>='" + </a:t>
            </a:r>
            <a:r>
              <a:rPr lang="fr-FR" sz="1200" dirty="0" err="1"/>
              <a:t>sampleCredential</a:t>
            </a:r>
            <a:r>
              <a:rPr lang="fr-FR" sz="1200" dirty="0"/>
              <a:t> + "' \n" //</a:t>
            </a:r>
          </a:p>
          <a:p>
            <a:r>
              <a:rPr lang="fr-FR" sz="1200" dirty="0"/>
              <a:t>            + "  </a:t>
            </a:r>
            <a:r>
              <a:rPr lang="fr-FR" sz="1200" dirty="0" err="1"/>
              <a:t>expecting</a:t>
            </a:r>
            <a:r>
              <a:rPr lang="fr-FR" sz="1200" dirty="0"/>
              <a:t> </a:t>
            </a:r>
            <a:r>
              <a:rPr lang="fr-FR" sz="1200" dirty="0" err="1"/>
              <a:t>resolved</a:t>
            </a:r>
            <a:r>
              <a:rPr lang="fr-FR" sz="1200" dirty="0"/>
              <a:t> 'Secret123!' not source 'ENC(Yx3f1tlDSolnCQ8+yydCM0w4ufnPbqPfBpJd7nxQg9uPbmIbYqwNhdfOb4dkhAQo)' \n" //</a:t>
            </a:r>
          </a:p>
          <a:p>
            <a:r>
              <a:rPr lang="fr-FR" sz="1200" dirty="0"/>
              <a:t>            + " (NOTE: </a:t>
            </a:r>
            <a:r>
              <a:rPr lang="fr-FR" sz="1200" dirty="0" err="1"/>
              <a:t>security</a:t>
            </a:r>
            <a:r>
              <a:rPr lang="fr-FR" sz="1200" dirty="0"/>
              <a:t> </a:t>
            </a:r>
            <a:r>
              <a:rPr lang="fr-FR" sz="1200" dirty="0" err="1"/>
              <a:t>credentials</a:t>
            </a:r>
            <a:r>
              <a:rPr lang="fr-FR" sz="1200" dirty="0"/>
              <a:t> </a:t>
            </a:r>
            <a:r>
              <a:rPr lang="fr-FR" sz="1200" dirty="0" err="1"/>
              <a:t>should</a:t>
            </a:r>
            <a:r>
              <a:rPr lang="fr-FR" sz="1200" dirty="0"/>
              <a:t> </a:t>
            </a:r>
            <a:r>
              <a:rPr lang="fr-FR" sz="1200" dirty="0" err="1"/>
              <a:t>never</a:t>
            </a:r>
            <a:r>
              <a:rPr lang="fr-FR" sz="1200" dirty="0"/>
              <a:t> </a:t>
            </a:r>
            <a:r>
              <a:rPr lang="fr-FR" sz="1200" dirty="0" err="1"/>
              <a:t>be</a:t>
            </a:r>
            <a:r>
              <a:rPr lang="fr-FR" sz="1200" dirty="0"/>
              <a:t> </a:t>
            </a:r>
            <a:r>
              <a:rPr lang="fr-FR" sz="1200" dirty="0" err="1"/>
              <a:t>printed</a:t>
            </a:r>
            <a:r>
              <a:rPr lang="fr-FR" sz="1200" dirty="0"/>
              <a:t> in logs)\n" //</a:t>
            </a:r>
          </a:p>
          <a:p>
            <a:r>
              <a:rPr lang="fr-FR" sz="1200" dirty="0"/>
              <a:t>            + "*******");</a:t>
            </a:r>
          </a:p>
          <a:p>
            <a:r>
              <a:rPr lang="fr-FR" sz="1200" dirty="0"/>
              <a:t>        </a:t>
            </a:r>
            <a:r>
              <a:rPr lang="fr-FR" sz="1200" dirty="0" err="1"/>
              <a:t>System.out.println</a:t>
            </a:r>
            <a:r>
              <a:rPr lang="fr-FR" sz="1200" dirty="0"/>
              <a:t>();</a:t>
            </a:r>
          </a:p>
          <a:p>
            <a:r>
              <a:rPr lang="fr-FR" sz="1200" dirty="0"/>
              <a:t>    }</a:t>
            </a:r>
          </a:p>
          <a:p>
            <a:r>
              <a:rPr lang="fr-FR" sz="1200" dirty="0"/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F829F8-29F1-ABA9-52DE-E226E6D44025}"/>
              </a:ext>
            </a:extLst>
          </p:cNvPr>
          <p:cNvSpPr txBox="1"/>
          <p:nvPr/>
        </p:nvSpPr>
        <p:spPr>
          <a:xfrm>
            <a:off x="1016000" y="4530164"/>
            <a:ext cx="3775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add</a:t>
            </a:r>
            <a:r>
              <a:rPr lang="fr-FR" dirty="0"/>
              <a:t> new java class </a:t>
            </a:r>
            <a:r>
              <a:rPr lang="fr-FR" dirty="0" err="1"/>
              <a:t>JasyptDemoService</a:t>
            </a:r>
            <a:endParaRPr lang="fr-F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8050A7B-D52D-1ABB-AA08-B1295379037C}"/>
              </a:ext>
            </a:extLst>
          </p:cNvPr>
          <p:cNvSpPr/>
          <p:nvPr/>
        </p:nvSpPr>
        <p:spPr>
          <a:xfrm>
            <a:off x="2000656" y="2587812"/>
            <a:ext cx="1340191" cy="25101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A0B912-345C-7813-36AE-28EFBD59922F}"/>
              </a:ext>
            </a:extLst>
          </p:cNvPr>
          <p:cNvSpPr/>
          <p:nvPr/>
        </p:nvSpPr>
        <p:spPr>
          <a:xfrm>
            <a:off x="3423057" y="3484571"/>
            <a:ext cx="856096" cy="125217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695027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13619-E1C9-5FBF-EC04-DE24ACE41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81742"/>
          </a:xfrm>
        </p:spPr>
        <p:txBody>
          <a:bodyPr/>
          <a:lstStyle/>
          <a:p>
            <a:pPr algn="ctr"/>
            <a:r>
              <a:rPr lang="fr-FR" dirty="0" err="1"/>
              <a:t>Jasypt</a:t>
            </a:r>
            <a:r>
              <a:rPr lang="fr-FR" dirty="0"/>
              <a:t> [7/7]: Run </a:t>
            </a:r>
            <a:r>
              <a:rPr lang="fr-FR" dirty="0" err="1"/>
              <a:t>see</a:t>
            </a:r>
            <a:r>
              <a:rPr lang="fr-FR" dirty="0"/>
              <a:t> startup logs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7D440-5770-91B0-3D61-AEB303588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553" y="1193549"/>
            <a:ext cx="9538531" cy="51377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436F6A-6B51-4EEA-006F-75B1F3441C4C}"/>
              </a:ext>
            </a:extLst>
          </p:cNvPr>
          <p:cNvSpPr/>
          <p:nvPr/>
        </p:nvSpPr>
        <p:spPr>
          <a:xfrm>
            <a:off x="3771153" y="4440518"/>
            <a:ext cx="962212" cy="23308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63EC71-11B9-D24E-3727-CF468E664A7A}"/>
              </a:ext>
            </a:extLst>
          </p:cNvPr>
          <p:cNvSpPr/>
          <p:nvPr/>
        </p:nvSpPr>
        <p:spPr>
          <a:xfrm>
            <a:off x="5293692" y="2032290"/>
            <a:ext cx="407861" cy="244746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1634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A4AA2-369A-68C5-004D-79E6596D7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95" y="87824"/>
            <a:ext cx="12000752" cy="1014834"/>
          </a:xfrm>
        </p:spPr>
        <p:txBody>
          <a:bodyPr/>
          <a:lstStyle/>
          <a:p>
            <a:pPr algn="ctr"/>
            <a:r>
              <a:rPr lang="fr-FR" dirty="0" err="1"/>
              <a:t>Jasypt</a:t>
            </a:r>
            <a:r>
              <a:rPr lang="fr-FR" dirty="0"/>
              <a:t> [7/7]: </a:t>
            </a:r>
            <a:r>
              <a:rPr lang="fr-FR" dirty="0" err="1"/>
              <a:t>Debug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Breakpoint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debug</a:t>
            </a:r>
            <a:r>
              <a:rPr lang="fr-FR" dirty="0"/>
              <a:t> as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never</a:t>
            </a:r>
            <a:r>
              <a:rPr lang="fr-FR" dirty="0"/>
              <a:t> </a:t>
            </a:r>
            <a:r>
              <a:rPr lang="fr-FR" dirty="0" err="1"/>
              <a:t>print</a:t>
            </a:r>
            <a:r>
              <a:rPr lang="fr-FR" dirty="0"/>
              <a:t> </a:t>
            </a:r>
            <a:r>
              <a:rPr lang="fr-FR" dirty="0" err="1"/>
              <a:t>credential</a:t>
            </a:r>
            <a:r>
              <a:rPr lang="fr-FR" dirty="0"/>
              <a:t> in logs!)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0EFCAD-4326-01E9-02E4-122DFFA8F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976" y="1186168"/>
            <a:ext cx="10451024" cy="538226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D4701BC-C355-E57F-2661-025B676496D3}"/>
              </a:ext>
            </a:extLst>
          </p:cNvPr>
          <p:cNvSpPr/>
          <p:nvPr/>
        </p:nvSpPr>
        <p:spPr>
          <a:xfrm>
            <a:off x="4498821" y="4237608"/>
            <a:ext cx="324191" cy="25072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846058-64F9-BA6D-1BC0-B391426BF77D}"/>
              </a:ext>
            </a:extLst>
          </p:cNvPr>
          <p:cNvSpPr/>
          <p:nvPr/>
        </p:nvSpPr>
        <p:spPr>
          <a:xfrm>
            <a:off x="7319715" y="5528542"/>
            <a:ext cx="1991626" cy="226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1100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40395-291A-6C3E-972B-772C2DDE4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280950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Hashicorp</a:t>
            </a:r>
            <a:r>
              <a:rPr lang="fr-FR" dirty="0"/>
              <a:t> Vault</a:t>
            </a:r>
          </a:p>
        </p:txBody>
      </p:sp>
    </p:spTree>
    <p:extLst>
      <p:ext uri="{BB962C8B-B14F-4D97-AF65-F5344CB8AC3E}">
        <p14:creationId xmlns:p14="http://schemas.microsoft.com/office/powerpoint/2010/main" val="2605872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1D610-9753-E560-964C-9D80C032B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08868"/>
          </a:xfrm>
        </p:spPr>
        <p:txBody>
          <a:bodyPr/>
          <a:lstStyle/>
          <a:p>
            <a:pPr algn="ctr"/>
            <a:r>
              <a:rPr lang="fr-FR" dirty="0"/>
              <a:t>Download + </a:t>
            </a:r>
            <a:r>
              <a:rPr lang="fr-FR" dirty="0" err="1"/>
              <a:t>Unzip</a:t>
            </a:r>
            <a:r>
              <a:rPr lang="fr-FR" dirty="0"/>
              <a:t> </a:t>
            </a:r>
            <a:r>
              <a:rPr lang="fr-FR" dirty="0" err="1"/>
              <a:t>Hashicorp</a:t>
            </a:r>
            <a:r>
              <a:rPr lang="fr-FR" dirty="0"/>
              <a:t> Vault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23E7CF-C073-23AF-A389-20E069673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761" y="1996068"/>
            <a:ext cx="9246166" cy="42558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909D3F-0F69-C86F-62DD-F5DDFC893CED}"/>
              </a:ext>
            </a:extLst>
          </p:cNvPr>
          <p:cNvSpPr txBox="1"/>
          <p:nvPr/>
        </p:nvSpPr>
        <p:spPr>
          <a:xfrm>
            <a:off x="563106" y="1298005"/>
            <a:ext cx="83535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https://developer.hashicorp.com/vault/install</a:t>
            </a:r>
          </a:p>
        </p:txBody>
      </p:sp>
    </p:spTree>
    <p:extLst>
      <p:ext uri="{BB962C8B-B14F-4D97-AF65-F5344CB8AC3E}">
        <p14:creationId xmlns:p14="http://schemas.microsoft.com/office/powerpoint/2010/main" val="3324058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C0C51-D611-A8EC-DEFF-C9FFCAEF1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8489"/>
            <a:ext cx="10515600" cy="1012556"/>
          </a:xfrm>
        </p:spPr>
        <p:txBody>
          <a:bodyPr/>
          <a:lstStyle/>
          <a:p>
            <a:pPr algn="ctr"/>
            <a:r>
              <a:rPr lang="fr-FR" dirty="0"/>
              <a:t>Run in "-dev " mode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F34A2E-05C9-F217-5534-60161256A77A}"/>
              </a:ext>
            </a:extLst>
          </p:cNvPr>
          <p:cNvSpPr txBox="1"/>
          <p:nvPr/>
        </p:nvSpPr>
        <p:spPr>
          <a:xfrm>
            <a:off x="532108" y="1265695"/>
            <a:ext cx="62117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C:\security-course\vault&gt;   </a:t>
            </a:r>
            <a:r>
              <a:rPr lang="fr-FR" sz="2400" b="1" dirty="0"/>
              <a:t>vault.exe server -dev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5B1397-2071-908A-2F34-5E5514A1A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08" y="2087790"/>
            <a:ext cx="8135055" cy="42942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078539-6DAD-39CE-D850-C271A1705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4353" y="924734"/>
            <a:ext cx="4666184" cy="157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258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1850B-EDAE-01FB-CA40-DC39C2352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3554"/>
          </a:xfrm>
        </p:spPr>
        <p:txBody>
          <a:bodyPr/>
          <a:lstStyle/>
          <a:p>
            <a:pPr algn="ctr"/>
            <a:r>
              <a:rPr lang="fr-FR" dirty="0" err="1"/>
              <a:t>See</a:t>
            </a:r>
            <a:r>
              <a:rPr lang="fr-FR" dirty="0"/>
              <a:t> console log root "</a:t>
            </a:r>
            <a:r>
              <a:rPr lang="fr-FR" dirty="0" err="1"/>
              <a:t>token</a:t>
            </a:r>
            <a:r>
              <a:rPr lang="fr-FR" dirty="0"/>
              <a:t>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835FB3-13DB-8EA2-DAD5-045606FD0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829" y="1183997"/>
            <a:ext cx="9361981" cy="53992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EF8A6E-0129-BE3E-CEDA-FBED62A65F28}"/>
              </a:ext>
            </a:extLst>
          </p:cNvPr>
          <p:cNvSpPr txBox="1"/>
          <p:nvPr/>
        </p:nvSpPr>
        <p:spPr>
          <a:xfrm>
            <a:off x="289302" y="873071"/>
            <a:ext cx="8418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 NOTICE: "-dev" = in-memory </a:t>
            </a:r>
            <a:r>
              <a:rPr lang="fr-FR" dirty="0" err="1"/>
              <a:t>only</a:t>
            </a:r>
            <a:r>
              <a:rPr lang="fr-FR" dirty="0"/>
              <a:t>, no secrets </a:t>
            </a:r>
            <a:r>
              <a:rPr lang="fr-FR" dirty="0" err="1"/>
              <a:t>saved</a:t>
            </a:r>
            <a:r>
              <a:rPr lang="fr-FR" dirty="0"/>
              <a:t>... and </a:t>
            </a:r>
            <a:r>
              <a:rPr lang="fr-FR" dirty="0" err="1"/>
              <a:t>token</a:t>
            </a:r>
            <a:r>
              <a:rPr lang="fr-FR" dirty="0"/>
              <a:t> </a:t>
            </a:r>
            <a:r>
              <a:rPr lang="fr-FR" dirty="0" err="1"/>
              <a:t>regenerated</a:t>
            </a:r>
            <a:r>
              <a:rPr lang="fr-FR" dirty="0"/>
              <a:t> at startup)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39E899-8E3C-A99A-16F2-6AFD9E4A1FCF}"/>
              </a:ext>
            </a:extLst>
          </p:cNvPr>
          <p:cNvSpPr/>
          <p:nvPr/>
        </p:nvSpPr>
        <p:spPr>
          <a:xfrm>
            <a:off x="2604280" y="5674003"/>
            <a:ext cx="2726732" cy="212821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2432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DC5FA-3D9F-4301-7504-60803885A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69573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Jasypt</a:t>
            </a:r>
            <a:r>
              <a:rPr lang="fr-FR" dirty="0"/>
              <a:t>  </a:t>
            </a:r>
            <a:r>
              <a:rPr lang="fr-FR" dirty="0" err="1"/>
              <a:t>springboot</a:t>
            </a:r>
            <a:r>
              <a:rPr lang="fr-FR" dirty="0"/>
              <a:t> to </a:t>
            </a:r>
            <a:r>
              <a:rPr lang="fr-FR" dirty="0" err="1"/>
              <a:t>encrypt</a:t>
            </a:r>
            <a:r>
              <a:rPr lang="fr-FR" dirty="0"/>
              <a:t> configuration </a:t>
            </a:r>
            <a:r>
              <a:rPr lang="fr-FR" dirty="0" err="1"/>
              <a:t>properties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991691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2D0B5-F2FB-F5FA-A9CC-F99BB36F3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41708"/>
          </a:xfrm>
        </p:spPr>
        <p:txBody>
          <a:bodyPr/>
          <a:lstStyle/>
          <a:p>
            <a:pPr algn="ctr"/>
            <a:r>
              <a:rPr lang="fr-FR" dirty="0"/>
              <a:t>Open Vault Http UI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170362-CACC-6A88-E041-365056584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680" y="1316699"/>
            <a:ext cx="7688640" cy="54622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D48634-D657-FD8E-71EC-BE714E403AF0}"/>
              </a:ext>
            </a:extLst>
          </p:cNvPr>
          <p:cNvSpPr txBox="1"/>
          <p:nvPr/>
        </p:nvSpPr>
        <p:spPr>
          <a:xfrm>
            <a:off x="521782" y="85503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http://localhost:8200</a:t>
            </a:r>
          </a:p>
        </p:txBody>
      </p:sp>
    </p:spTree>
    <p:extLst>
      <p:ext uri="{BB962C8B-B14F-4D97-AF65-F5344CB8AC3E}">
        <p14:creationId xmlns:p14="http://schemas.microsoft.com/office/powerpoint/2010/main" val="717709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1DF2B-59C9-BAAE-00AE-009267EBD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827"/>
            <a:ext cx="10515600" cy="1146875"/>
          </a:xfrm>
        </p:spPr>
        <p:txBody>
          <a:bodyPr/>
          <a:lstStyle/>
          <a:p>
            <a:pPr algn="ctr"/>
            <a:r>
              <a:rPr lang="fr-FR" dirty="0"/>
              <a:t>Login... UI Home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571C9A-F1DB-030B-31EE-64E2397FB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33" y="952285"/>
            <a:ext cx="11705334" cy="495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663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D5A43-F118-54B8-0124-16A6807A9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1228"/>
          </a:xfrm>
        </p:spPr>
        <p:txBody>
          <a:bodyPr/>
          <a:lstStyle/>
          <a:p>
            <a:pPr algn="ctr"/>
            <a:r>
              <a:rPr lang="fr-FR" dirty="0" err="1"/>
              <a:t>Create</a:t>
            </a:r>
            <a:r>
              <a:rPr lang="fr-FR" dirty="0"/>
              <a:t> a Secret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AB506B-A2F3-6672-E52A-D4F2D3A8F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69" y="1425696"/>
            <a:ext cx="11678662" cy="488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530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937BA-B314-BB45-53B5-9EB2E7825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741"/>
            <a:ext cx="10515600" cy="866589"/>
          </a:xfrm>
        </p:spPr>
        <p:txBody>
          <a:bodyPr/>
          <a:lstStyle/>
          <a:p>
            <a:pPr algn="ctr"/>
            <a:r>
              <a:rPr lang="fr-FR" dirty="0"/>
              <a:t>(</a:t>
            </a:r>
            <a:r>
              <a:rPr lang="fr-FR" dirty="0" err="1"/>
              <a:t>Optionnal</a:t>
            </a:r>
            <a:r>
              <a:rPr lang="fr-FR" dirty="0"/>
              <a:t>) </a:t>
            </a:r>
            <a:r>
              <a:rPr lang="fr-FR" dirty="0" err="1"/>
              <a:t>Creating</a:t>
            </a:r>
            <a:r>
              <a:rPr lang="fr-FR" dirty="0"/>
              <a:t> secret </a:t>
            </a:r>
            <a:r>
              <a:rPr lang="fr-FR" dirty="0" err="1"/>
              <a:t>with</a:t>
            </a:r>
            <a:r>
              <a:rPr lang="fr-FR" dirty="0"/>
              <a:t> cmd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EE26D0-C46F-67B6-4A06-7CE06CE13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977" y="3262414"/>
            <a:ext cx="6066046" cy="23890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0897F1-F62B-AA85-538E-8217D79BF5A4}"/>
              </a:ext>
            </a:extLst>
          </p:cNvPr>
          <p:cNvSpPr txBox="1"/>
          <p:nvPr/>
        </p:nvSpPr>
        <p:spPr>
          <a:xfrm>
            <a:off x="1039905" y="1539545"/>
            <a:ext cx="70522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/>
              <a:t>./</a:t>
            </a:r>
            <a:r>
              <a:rPr lang="fr-FR" sz="2000" b="1" dirty="0" err="1"/>
              <a:t>vault</a:t>
            </a:r>
            <a:r>
              <a:rPr lang="fr-FR" sz="2000" b="1" dirty="0"/>
              <a:t> </a:t>
            </a:r>
            <a:r>
              <a:rPr lang="fr-FR" sz="2000" b="1" dirty="0" err="1"/>
              <a:t>kv</a:t>
            </a:r>
            <a:r>
              <a:rPr lang="fr-FR" sz="2000" b="1" dirty="0"/>
              <a:t> put secret/application1 "</a:t>
            </a:r>
            <a:r>
              <a:rPr lang="fr-FR" sz="2000" b="1" dirty="0" err="1"/>
              <a:t>myVaultSecret</a:t>
            </a:r>
            <a:r>
              <a:rPr lang="fr-FR" sz="2000" b="1" dirty="0"/>
              <a:t>=Secret123"</a:t>
            </a:r>
          </a:p>
        </p:txBody>
      </p:sp>
    </p:spTree>
    <p:extLst>
      <p:ext uri="{BB962C8B-B14F-4D97-AF65-F5344CB8AC3E}">
        <p14:creationId xmlns:p14="http://schemas.microsoft.com/office/powerpoint/2010/main" val="594720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A669B-2690-6AB6-82C2-518758754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Configured</a:t>
            </a:r>
            <a:r>
              <a:rPr lang="fr-FR" dirty="0"/>
              <a:t> Secret in Vault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03F6AD-2AC8-DBC3-9D2A-7B498600D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793" y="1873600"/>
            <a:ext cx="9152413" cy="48772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48EFB3-7D6A-28E8-D03E-E0C79C56A570}"/>
              </a:ext>
            </a:extLst>
          </p:cNvPr>
          <p:cNvSpPr txBox="1"/>
          <p:nvPr/>
        </p:nvSpPr>
        <p:spPr>
          <a:xfrm>
            <a:off x="358588" y="1227269"/>
            <a:ext cx="6974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path</a:t>
            </a:r>
            <a:r>
              <a:rPr lang="fr-FR" dirty="0"/>
              <a:t>=application1</a:t>
            </a:r>
          </a:p>
          <a:p>
            <a:r>
              <a:rPr lang="fr-FR" dirty="0" err="1"/>
              <a:t>secretName</a:t>
            </a:r>
            <a:r>
              <a:rPr lang="fr-FR" dirty="0"/>
              <a:t>=</a:t>
            </a:r>
            <a:r>
              <a:rPr lang="fr-FR" dirty="0" err="1"/>
              <a:t>myVaultSecret</a:t>
            </a:r>
            <a:r>
              <a:rPr lang="fr-FR" dirty="0"/>
              <a:t>   ( </a:t>
            </a:r>
            <a:r>
              <a:rPr lang="fr-FR" dirty="0" err="1"/>
              <a:t>secretValue</a:t>
            </a:r>
            <a:r>
              <a:rPr lang="fr-FR" dirty="0"/>
              <a:t>=Secret123 )</a:t>
            </a:r>
          </a:p>
        </p:txBody>
      </p:sp>
    </p:spTree>
    <p:extLst>
      <p:ext uri="{BB962C8B-B14F-4D97-AF65-F5344CB8AC3E}">
        <p14:creationId xmlns:p14="http://schemas.microsoft.com/office/powerpoint/2010/main" val="24701105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4A912-0134-CC6B-B211-7AE959151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09B29-74DD-EF90-5690-34867122B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79774"/>
            <a:ext cx="10515600" cy="3298451"/>
          </a:xfrm>
        </p:spPr>
        <p:txBody>
          <a:bodyPr/>
          <a:lstStyle/>
          <a:p>
            <a:pPr algn="ctr"/>
            <a:r>
              <a:rPr lang="fr-FR" dirty="0"/>
              <a:t>Use </a:t>
            </a:r>
            <a:r>
              <a:rPr lang="fr-FR" dirty="0" err="1"/>
              <a:t>springboot</a:t>
            </a:r>
            <a:r>
              <a:rPr lang="fr-FR" dirty="0"/>
              <a:t> cloud + </a:t>
            </a:r>
            <a:r>
              <a:rPr lang="fr-FR" dirty="0" err="1"/>
              <a:t>Hashicorp</a:t>
            </a:r>
            <a:r>
              <a:rPr lang="fr-FR" dirty="0"/>
              <a:t> Vault </a:t>
            </a:r>
            <a:br>
              <a:rPr lang="fr-FR" dirty="0"/>
            </a:br>
            <a:br>
              <a:rPr lang="fr-FR" dirty="0"/>
            </a:br>
            <a:r>
              <a:rPr lang="fr-FR" dirty="0"/>
              <a:t>to </a:t>
            </a:r>
            <a:r>
              <a:rPr lang="fr-FR" dirty="0" err="1"/>
              <a:t>resolve</a:t>
            </a:r>
            <a:r>
              <a:rPr lang="fr-FR" dirty="0"/>
              <a:t> secrets in config</a:t>
            </a:r>
          </a:p>
        </p:txBody>
      </p:sp>
    </p:spTree>
    <p:extLst>
      <p:ext uri="{BB962C8B-B14F-4D97-AF65-F5344CB8AC3E}">
        <p14:creationId xmlns:p14="http://schemas.microsoft.com/office/powerpoint/2010/main" val="21886619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A1223-C2F7-E5AA-D5AF-1F4853F58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389"/>
            <a:ext cx="10515600" cy="1153458"/>
          </a:xfrm>
        </p:spPr>
        <p:txBody>
          <a:bodyPr/>
          <a:lstStyle/>
          <a:p>
            <a:pPr algn="ctr"/>
            <a:r>
              <a:rPr lang="fr-FR" dirty="0" err="1"/>
              <a:t>add</a:t>
            </a:r>
            <a:r>
              <a:rPr lang="fr-FR" dirty="0"/>
              <a:t> pom.xml </a:t>
            </a:r>
            <a:r>
              <a:rPr lang="fr-FR" dirty="0" err="1"/>
              <a:t>dependency</a:t>
            </a:r>
            <a:br>
              <a:rPr lang="fr-FR" dirty="0"/>
            </a:br>
            <a:r>
              <a:rPr lang="fr-FR" dirty="0" err="1"/>
              <a:t>spring</a:t>
            </a:r>
            <a:r>
              <a:rPr lang="fr-FR" dirty="0"/>
              <a:t>-cloud-starter-</a:t>
            </a:r>
            <a:r>
              <a:rPr lang="fr-FR" dirty="0" err="1"/>
              <a:t>vault</a:t>
            </a:r>
            <a:r>
              <a:rPr lang="fr-FR" dirty="0"/>
              <a:t>-config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DCE6DA-326D-4655-F615-C519006B6DF8}"/>
              </a:ext>
            </a:extLst>
          </p:cNvPr>
          <p:cNvSpPr txBox="1"/>
          <p:nvPr/>
        </p:nvSpPr>
        <p:spPr>
          <a:xfrm>
            <a:off x="5257800" y="4484316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&lt;</a:t>
            </a:r>
            <a:r>
              <a:rPr lang="fr-FR" dirty="0" err="1"/>
              <a:t>dependency</a:t>
            </a:r>
            <a:r>
              <a:rPr lang="fr-FR" dirty="0"/>
              <a:t>&gt;</a:t>
            </a:r>
          </a:p>
          <a:p>
            <a:r>
              <a:rPr lang="fr-FR" dirty="0"/>
              <a:t>     &lt;</a:t>
            </a:r>
            <a:r>
              <a:rPr lang="fr-FR" dirty="0" err="1"/>
              <a:t>groupId</a:t>
            </a:r>
            <a:r>
              <a:rPr lang="fr-FR" dirty="0"/>
              <a:t>&gt;</a:t>
            </a:r>
            <a:r>
              <a:rPr lang="fr-FR" dirty="0" err="1"/>
              <a:t>org.springframework.cloud</a:t>
            </a:r>
            <a:r>
              <a:rPr lang="fr-FR" dirty="0"/>
              <a:t>&lt;/</a:t>
            </a:r>
            <a:r>
              <a:rPr lang="fr-FR" dirty="0" err="1"/>
              <a:t>groupId</a:t>
            </a:r>
            <a:r>
              <a:rPr lang="fr-FR" dirty="0"/>
              <a:t>&gt;</a:t>
            </a:r>
          </a:p>
          <a:p>
            <a:r>
              <a:rPr lang="fr-FR" dirty="0"/>
              <a:t>     &lt;</a:t>
            </a:r>
            <a:r>
              <a:rPr lang="fr-FR" dirty="0" err="1"/>
              <a:t>artifactId</a:t>
            </a:r>
            <a:r>
              <a:rPr lang="fr-FR" dirty="0"/>
              <a:t>&gt;</a:t>
            </a:r>
            <a:r>
              <a:rPr lang="fr-FR" dirty="0" err="1"/>
              <a:t>spring</a:t>
            </a:r>
            <a:r>
              <a:rPr lang="fr-FR" dirty="0"/>
              <a:t>-cloud-starter-</a:t>
            </a:r>
            <a:r>
              <a:rPr lang="fr-FR" dirty="0" err="1"/>
              <a:t>vault</a:t>
            </a:r>
            <a:r>
              <a:rPr lang="fr-FR" dirty="0"/>
              <a:t>-config&lt;/</a:t>
            </a:r>
            <a:r>
              <a:rPr lang="fr-FR" dirty="0" err="1"/>
              <a:t>artifactId</a:t>
            </a:r>
            <a:r>
              <a:rPr lang="fr-FR" dirty="0"/>
              <a:t>&gt;</a:t>
            </a:r>
            <a:br>
              <a:rPr lang="fr-FR" dirty="0"/>
            </a:br>
            <a:r>
              <a:rPr lang="fr-FR" dirty="0"/>
              <a:t>     &lt;version&gt;4.1.2&lt;/version&gt;</a:t>
            </a:r>
          </a:p>
          <a:p>
            <a:r>
              <a:rPr lang="fr-FR" dirty="0"/>
              <a:t>&lt;/</a:t>
            </a:r>
            <a:r>
              <a:rPr lang="fr-FR" dirty="0" err="1"/>
              <a:t>dependency</a:t>
            </a:r>
            <a:r>
              <a:rPr lang="fr-FR" dirty="0"/>
              <a:t>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D25A14-5513-DE6F-BB6A-5D3F542B1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818" y="1502471"/>
            <a:ext cx="6782388" cy="22861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C79D0D-030A-2271-6DE7-596CAFFB5ABC}"/>
              </a:ext>
            </a:extLst>
          </p:cNvPr>
          <p:cNvSpPr txBox="1"/>
          <p:nvPr/>
        </p:nvSpPr>
        <p:spPr>
          <a:xfrm>
            <a:off x="759012" y="49861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edit</a:t>
            </a:r>
            <a:r>
              <a:rPr lang="fr-FR" dirty="0"/>
              <a:t> pom.xml, </a:t>
            </a:r>
            <a:r>
              <a:rPr lang="fr-FR" dirty="0" err="1"/>
              <a:t>add</a:t>
            </a:r>
            <a:r>
              <a:rPr lang="fr-FR" dirty="0"/>
              <a:t> &lt;</a:t>
            </a:r>
            <a:r>
              <a:rPr lang="fr-FR" dirty="0" err="1"/>
              <a:t>dependencies</a:t>
            </a:r>
            <a:r>
              <a:rPr lang="fr-FR" dirty="0"/>
              <a:t>&gt;...</a:t>
            </a:r>
          </a:p>
        </p:txBody>
      </p:sp>
    </p:spTree>
    <p:extLst>
      <p:ext uri="{BB962C8B-B14F-4D97-AF65-F5344CB8AC3E}">
        <p14:creationId xmlns:p14="http://schemas.microsoft.com/office/powerpoint/2010/main" val="17378154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15B9F-9C3D-506A-12A2-3E7B4ACD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3553"/>
            <a:ext cx="10515600" cy="830729"/>
          </a:xfrm>
        </p:spPr>
        <p:txBody>
          <a:bodyPr/>
          <a:lstStyle/>
          <a:p>
            <a:pPr algn="ctr"/>
            <a:r>
              <a:rPr lang="fr-FR" dirty="0"/>
              <a:t>Configure </a:t>
            </a:r>
            <a:r>
              <a:rPr lang="fr-FR" dirty="0" err="1"/>
              <a:t>springboot</a:t>
            </a:r>
            <a:r>
              <a:rPr lang="fr-FR" dirty="0"/>
              <a:t> - Vault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3A8E32-AB93-F9D0-5EBE-396A9D5D5CA4}"/>
              </a:ext>
            </a:extLst>
          </p:cNvPr>
          <p:cNvSpPr txBox="1"/>
          <p:nvPr/>
        </p:nvSpPr>
        <p:spPr>
          <a:xfrm>
            <a:off x="3908613" y="4087906"/>
            <a:ext cx="837684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# Spring Cloud </a:t>
            </a:r>
            <a:r>
              <a:rPr lang="fr-FR" dirty="0" err="1"/>
              <a:t>HashiCorp</a:t>
            </a:r>
            <a:r>
              <a:rPr lang="fr-FR" dirty="0"/>
              <a:t> Vault configuration</a:t>
            </a:r>
            <a:br>
              <a:rPr lang="fr-FR" dirty="0"/>
            </a:br>
            <a:r>
              <a:rPr lang="fr-FR" dirty="0" err="1"/>
              <a:t>spring.cloud.vault.uri</a:t>
            </a:r>
            <a:r>
              <a:rPr lang="fr-FR" dirty="0"/>
              <a:t>=http://localhost:8200</a:t>
            </a:r>
          </a:p>
          <a:p>
            <a:r>
              <a:rPr lang="fr-FR" dirty="0" err="1"/>
              <a:t>spring.cloud.vault.token</a:t>
            </a:r>
            <a:r>
              <a:rPr lang="fr-FR" dirty="0"/>
              <a:t>=**************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token</a:t>
            </a:r>
            <a:endParaRPr lang="fr-FR" dirty="0"/>
          </a:p>
          <a:p>
            <a:r>
              <a:rPr lang="fr-FR" dirty="0" err="1"/>
              <a:t>spring.cloud.vault.kv.backend</a:t>
            </a:r>
            <a:r>
              <a:rPr lang="fr-FR" dirty="0"/>
              <a:t>=secret</a:t>
            </a:r>
          </a:p>
          <a:p>
            <a:r>
              <a:rPr lang="fr-FR" dirty="0" err="1"/>
              <a:t>spring.cloud.vault.kv.default-context</a:t>
            </a:r>
            <a:r>
              <a:rPr lang="fr-FR" dirty="0"/>
              <a:t>=application1</a:t>
            </a:r>
          </a:p>
          <a:p>
            <a:endParaRPr lang="fr-FR" dirty="0"/>
          </a:p>
          <a:p>
            <a:r>
              <a:rPr lang="fr-FR" dirty="0" err="1"/>
              <a:t>spring.config.import</a:t>
            </a:r>
            <a:r>
              <a:rPr lang="fr-FR" dirty="0"/>
              <a:t>=vault://</a:t>
            </a:r>
          </a:p>
          <a:p>
            <a:endParaRPr lang="fr-FR" dirty="0"/>
          </a:p>
          <a:p>
            <a:r>
              <a:rPr lang="fr-FR" dirty="0"/>
              <a:t># </a:t>
            </a:r>
            <a:r>
              <a:rPr lang="fr-FR" dirty="0" err="1"/>
              <a:t>myVaultSecret</a:t>
            </a:r>
            <a:r>
              <a:rPr lang="fr-FR" dirty="0"/>
              <a:t>=.. </a:t>
            </a:r>
            <a:r>
              <a:rPr lang="fr-FR" dirty="0" err="1"/>
              <a:t>cf</a:t>
            </a:r>
            <a:r>
              <a:rPr lang="fr-FR" dirty="0"/>
              <a:t> </a:t>
            </a:r>
            <a:r>
              <a:rPr lang="fr-FR" dirty="0" err="1"/>
              <a:t>overriden</a:t>
            </a:r>
            <a:r>
              <a:rPr lang="fr-FR" dirty="0"/>
              <a:t> </a:t>
            </a:r>
            <a:r>
              <a:rPr lang="fr-FR" dirty="0" err="1"/>
              <a:t>injected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Vault 'application1/secret/</a:t>
            </a:r>
            <a:r>
              <a:rPr lang="fr-FR" dirty="0" err="1"/>
              <a:t>myVaultSecret</a:t>
            </a:r>
            <a:r>
              <a:rPr lang="fr-FR" dirty="0"/>
              <a:t>'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430B8F-08C3-5342-9905-82C59FBB21F7}"/>
              </a:ext>
            </a:extLst>
          </p:cNvPr>
          <p:cNvSpPr txBox="1"/>
          <p:nvPr/>
        </p:nvSpPr>
        <p:spPr>
          <a:xfrm>
            <a:off x="254703" y="4580965"/>
            <a:ext cx="24114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edit</a:t>
            </a:r>
            <a:r>
              <a:rPr lang="fr-FR" dirty="0"/>
              <a:t> file</a:t>
            </a:r>
            <a:br>
              <a:rPr lang="fr-FR" dirty="0"/>
            </a:br>
            <a:r>
              <a:rPr lang="fr-FR" dirty="0"/>
              <a:t>src/main/</a:t>
            </a:r>
            <a:r>
              <a:rPr lang="fr-FR" dirty="0" err="1"/>
              <a:t>resources</a:t>
            </a:r>
            <a:r>
              <a:rPr lang="fr-FR" dirty="0"/>
              <a:t>/</a:t>
            </a:r>
          </a:p>
          <a:p>
            <a:r>
              <a:rPr lang="fr-FR" dirty="0"/>
              <a:t>   </a:t>
            </a:r>
            <a:r>
              <a:rPr lang="fr-FR" dirty="0" err="1"/>
              <a:t>application.properties</a:t>
            </a:r>
            <a:endParaRPr lang="fr-FR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812087-4E9E-8256-A7A7-F673F7ED8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51" y="944282"/>
            <a:ext cx="5239204" cy="266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2189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7DB878-7DDD-A2FF-89A6-B05BB2F8B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DEC73-5AF9-CD64-A918-B73FC5A12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3553"/>
            <a:ext cx="10515600" cy="830729"/>
          </a:xfrm>
        </p:spPr>
        <p:txBody>
          <a:bodyPr/>
          <a:lstStyle/>
          <a:p>
            <a:pPr algn="ctr"/>
            <a:r>
              <a:rPr lang="fr-FR" dirty="0" err="1"/>
              <a:t>Add</a:t>
            </a:r>
            <a:r>
              <a:rPr lang="fr-FR" dirty="0"/>
              <a:t> Java code to use </a:t>
            </a:r>
            <a:r>
              <a:rPr lang="fr-FR" dirty="0" err="1"/>
              <a:t>injected</a:t>
            </a:r>
            <a:r>
              <a:rPr lang="fr-FR" dirty="0"/>
              <a:t> value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DFF23B-9B30-38D0-E57D-47BBB55B183F}"/>
              </a:ext>
            </a:extLst>
          </p:cNvPr>
          <p:cNvSpPr txBox="1"/>
          <p:nvPr/>
        </p:nvSpPr>
        <p:spPr>
          <a:xfrm>
            <a:off x="4141694" y="1170150"/>
            <a:ext cx="6096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@Service</a:t>
            </a:r>
          </a:p>
          <a:p>
            <a:r>
              <a:rPr lang="fr-FR" dirty="0"/>
              <a:t>public class </a:t>
            </a:r>
            <a:r>
              <a:rPr lang="fr-FR" dirty="0" err="1"/>
              <a:t>VaultDemoService</a:t>
            </a:r>
            <a:r>
              <a:rPr lang="fr-FR" dirty="0"/>
              <a:t> {</a:t>
            </a:r>
          </a:p>
          <a:p>
            <a:endParaRPr lang="fr-FR" dirty="0"/>
          </a:p>
          <a:p>
            <a:r>
              <a:rPr lang="fr-FR" dirty="0"/>
              <a:t>    // </a:t>
            </a:r>
            <a:r>
              <a:rPr lang="fr-FR" dirty="0" err="1"/>
              <a:t>injected</a:t>
            </a:r>
            <a:r>
              <a:rPr lang="fr-FR" dirty="0"/>
              <a:t> by </a:t>
            </a:r>
            <a:r>
              <a:rPr lang="fr-FR" dirty="0" err="1"/>
              <a:t>springboot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Vault, via </a:t>
            </a:r>
            <a:r>
              <a:rPr lang="fr-FR" dirty="0" err="1"/>
              <a:t>spring</a:t>
            </a:r>
            <a:r>
              <a:rPr lang="fr-FR" dirty="0"/>
              <a:t>-cloud-</a:t>
            </a:r>
            <a:r>
              <a:rPr lang="fr-FR" dirty="0" err="1"/>
              <a:t>vault</a:t>
            </a:r>
            <a:r>
              <a:rPr lang="fr-FR" dirty="0"/>
              <a:t>-config</a:t>
            </a:r>
          </a:p>
          <a:p>
            <a:r>
              <a:rPr lang="fr-FR" dirty="0"/>
              <a:t>    @Value("${myVaultSecret}")</a:t>
            </a:r>
          </a:p>
          <a:p>
            <a:r>
              <a:rPr lang="fr-FR" dirty="0"/>
              <a:t>    </a:t>
            </a:r>
            <a:r>
              <a:rPr lang="fr-FR" dirty="0" err="1"/>
              <a:t>private</a:t>
            </a:r>
            <a:r>
              <a:rPr lang="fr-FR" dirty="0"/>
              <a:t> String </a:t>
            </a:r>
            <a:r>
              <a:rPr lang="fr-FR" dirty="0" err="1"/>
              <a:t>myVaultSecret</a:t>
            </a:r>
            <a:r>
              <a:rPr lang="fr-FR" dirty="0"/>
              <a:t>;</a:t>
            </a:r>
          </a:p>
          <a:p>
            <a:endParaRPr lang="fr-FR" dirty="0"/>
          </a:p>
          <a:p>
            <a:r>
              <a:rPr lang="fr-FR" dirty="0"/>
              <a:t>    @PostConstruct</a:t>
            </a:r>
          </a:p>
          <a:p>
            <a:r>
              <a:rPr lang="fr-FR" dirty="0"/>
              <a:t>    public </a:t>
            </a:r>
            <a:r>
              <a:rPr lang="fr-FR" dirty="0" err="1"/>
              <a:t>void</a:t>
            </a:r>
            <a:r>
              <a:rPr lang="fr-FR" dirty="0"/>
              <a:t> init() {</a:t>
            </a:r>
          </a:p>
          <a:p>
            <a:r>
              <a:rPr lang="fr-FR" dirty="0"/>
              <a:t>        </a:t>
            </a:r>
            <a:r>
              <a:rPr lang="fr-FR" dirty="0" err="1"/>
              <a:t>System.out.println</a:t>
            </a:r>
            <a:r>
              <a:rPr lang="fr-FR" dirty="0"/>
              <a:t>();</a:t>
            </a:r>
          </a:p>
          <a:p>
            <a:r>
              <a:rPr lang="fr-FR" dirty="0"/>
              <a:t>        </a:t>
            </a:r>
            <a:r>
              <a:rPr lang="fr-FR" dirty="0" err="1"/>
              <a:t>System.out.println</a:t>
            </a:r>
            <a:r>
              <a:rPr lang="fr-FR" dirty="0"/>
              <a:t>("*******\n"</a:t>
            </a:r>
          </a:p>
          <a:p>
            <a:r>
              <a:rPr lang="fr-FR" dirty="0"/>
              <a:t>                + "</a:t>
            </a:r>
            <a:r>
              <a:rPr lang="fr-FR" dirty="0" err="1"/>
              <a:t>VaultDemoService</a:t>
            </a:r>
            <a:r>
              <a:rPr lang="fr-FR" dirty="0"/>
              <a:t> </a:t>
            </a:r>
            <a:r>
              <a:rPr lang="fr-FR" dirty="0" err="1"/>
              <a:t>initialized</a:t>
            </a:r>
            <a:r>
              <a:rPr lang="fr-FR" dirty="0"/>
              <a:t>, \n" //</a:t>
            </a:r>
          </a:p>
          <a:p>
            <a:r>
              <a:rPr lang="fr-FR" dirty="0"/>
              <a:t>                + "  </a:t>
            </a:r>
            <a:r>
              <a:rPr lang="fr-FR" dirty="0" err="1"/>
              <a:t>injected</a:t>
            </a:r>
            <a:r>
              <a:rPr lang="fr-FR" dirty="0"/>
              <a:t> </a:t>
            </a:r>
            <a:r>
              <a:rPr lang="fr-FR" dirty="0" err="1"/>
              <a:t>field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@Value(\"${myVaultSecret}\")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spring</a:t>
            </a:r>
            <a:r>
              <a:rPr lang="fr-FR" dirty="0"/>
              <a:t> boot via </a:t>
            </a:r>
            <a:r>
              <a:rPr lang="fr-FR" dirty="0" err="1"/>
              <a:t>spring</a:t>
            </a:r>
            <a:r>
              <a:rPr lang="fr-FR" dirty="0"/>
              <a:t>-cloud-</a:t>
            </a:r>
            <a:r>
              <a:rPr lang="fr-FR" dirty="0" err="1"/>
              <a:t>vault</a:t>
            </a:r>
            <a:r>
              <a:rPr lang="fr-FR" dirty="0"/>
              <a:t>-config \n" //</a:t>
            </a:r>
          </a:p>
          <a:p>
            <a:r>
              <a:rPr lang="fr-FR" dirty="0"/>
              <a:t>                + "  </a:t>
            </a:r>
            <a:r>
              <a:rPr lang="fr-FR" dirty="0" err="1"/>
              <a:t>myVaultSecret</a:t>
            </a:r>
            <a:r>
              <a:rPr lang="fr-FR" dirty="0"/>
              <a:t>='" + </a:t>
            </a:r>
            <a:r>
              <a:rPr lang="fr-FR" dirty="0" err="1"/>
              <a:t>myVaultSecret</a:t>
            </a:r>
            <a:r>
              <a:rPr lang="fr-FR" dirty="0"/>
              <a:t> + "' \n" //</a:t>
            </a:r>
          </a:p>
          <a:p>
            <a:r>
              <a:rPr lang="fr-FR" dirty="0"/>
              <a:t>                + "*******");</a:t>
            </a:r>
          </a:p>
          <a:p>
            <a:r>
              <a:rPr lang="fr-FR" dirty="0"/>
              <a:t>        </a:t>
            </a:r>
            <a:r>
              <a:rPr lang="fr-FR" dirty="0" err="1"/>
              <a:t>System.out.println</a:t>
            </a:r>
            <a:r>
              <a:rPr lang="fr-FR" dirty="0"/>
              <a:t>();</a:t>
            </a:r>
          </a:p>
          <a:p>
            <a:r>
              <a:rPr lang="fr-FR" dirty="0"/>
              <a:t>    }</a:t>
            </a:r>
          </a:p>
          <a:p>
            <a:r>
              <a:rPr lang="fr-FR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E3B17A-38C6-99D0-1176-F3FD41EBA606}"/>
              </a:ext>
            </a:extLst>
          </p:cNvPr>
          <p:cNvSpPr txBox="1"/>
          <p:nvPr/>
        </p:nvSpPr>
        <p:spPr>
          <a:xfrm>
            <a:off x="543859" y="3251201"/>
            <a:ext cx="19251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edit</a:t>
            </a:r>
            <a:r>
              <a:rPr lang="fr-FR" dirty="0"/>
              <a:t> new java class</a:t>
            </a:r>
            <a:br>
              <a:rPr lang="fr-FR" dirty="0"/>
            </a:br>
            <a:r>
              <a:rPr lang="fr-FR" dirty="0" err="1"/>
              <a:t>VaultDemoService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92852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5BFA5-CD5D-1C2F-67DF-B7549475A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Run/</a:t>
            </a:r>
            <a:r>
              <a:rPr lang="fr-FR" dirty="0" err="1"/>
              <a:t>Debug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072B45-BE82-291D-A039-A2A6FE676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009" y="2247797"/>
            <a:ext cx="9361981" cy="236240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0E06A3B-6361-D4EF-0A99-1D2CD16CD08B}"/>
              </a:ext>
            </a:extLst>
          </p:cNvPr>
          <p:cNvSpPr/>
          <p:nvPr/>
        </p:nvSpPr>
        <p:spPr>
          <a:xfrm>
            <a:off x="3548562" y="3920872"/>
            <a:ext cx="927814" cy="23875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90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7077-5360-359E-676A-1C668F99F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45030"/>
          </a:xfrm>
        </p:spPr>
        <p:txBody>
          <a:bodyPr/>
          <a:lstStyle/>
          <a:p>
            <a:pPr algn="ctr"/>
            <a:r>
              <a:rPr lang="fr-FR" dirty="0" err="1"/>
              <a:t>Jasypt</a:t>
            </a:r>
            <a:r>
              <a:rPr lang="fr-FR" dirty="0"/>
              <a:t> [1/7] : </a:t>
            </a:r>
            <a:r>
              <a:rPr lang="fr-FR" dirty="0" err="1"/>
              <a:t>adding</a:t>
            </a:r>
            <a:r>
              <a:rPr lang="fr-FR" dirty="0"/>
              <a:t> </a:t>
            </a:r>
            <a:r>
              <a:rPr lang="fr-FR" dirty="0" err="1"/>
              <a:t>maven</a:t>
            </a:r>
            <a:r>
              <a:rPr lang="fr-FR" dirty="0"/>
              <a:t> pom.xml </a:t>
            </a:r>
            <a:r>
              <a:rPr lang="fr-FR" dirty="0" err="1"/>
              <a:t>dependency</a:t>
            </a:r>
            <a:r>
              <a:rPr lang="fr-FR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3C283-40F4-2EED-6ECE-A4A46BFE2463}"/>
              </a:ext>
            </a:extLst>
          </p:cNvPr>
          <p:cNvSpPr txBox="1"/>
          <p:nvPr/>
        </p:nvSpPr>
        <p:spPr>
          <a:xfrm>
            <a:off x="5735386" y="4625722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&lt;</a:t>
            </a:r>
            <a:r>
              <a:rPr lang="fr-FR" dirty="0" err="1"/>
              <a:t>dependency</a:t>
            </a:r>
            <a:r>
              <a:rPr lang="fr-FR" dirty="0"/>
              <a:t>&gt;</a:t>
            </a:r>
          </a:p>
          <a:p>
            <a:r>
              <a:rPr lang="fr-FR" dirty="0"/>
              <a:t>      &lt;</a:t>
            </a:r>
            <a:r>
              <a:rPr lang="fr-FR" dirty="0" err="1"/>
              <a:t>groupId</a:t>
            </a:r>
            <a:r>
              <a:rPr lang="fr-FR" dirty="0"/>
              <a:t>&gt;</a:t>
            </a:r>
            <a:r>
              <a:rPr lang="fr-FR" dirty="0" err="1"/>
              <a:t>com.github.ulisesbocchio</a:t>
            </a:r>
            <a:r>
              <a:rPr lang="fr-FR" dirty="0"/>
              <a:t>&lt;/</a:t>
            </a:r>
            <a:r>
              <a:rPr lang="fr-FR" dirty="0" err="1"/>
              <a:t>groupId</a:t>
            </a:r>
            <a:r>
              <a:rPr lang="fr-FR" dirty="0"/>
              <a:t>&gt;</a:t>
            </a:r>
          </a:p>
          <a:p>
            <a:r>
              <a:rPr lang="fr-FR" dirty="0"/>
              <a:t>      &lt;</a:t>
            </a:r>
            <a:r>
              <a:rPr lang="fr-FR" dirty="0" err="1"/>
              <a:t>artifactId</a:t>
            </a:r>
            <a:r>
              <a:rPr lang="fr-FR" dirty="0"/>
              <a:t>&gt;</a:t>
            </a:r>
            <a:r>
              <a:rPr lang="fr-FR" dirty="0" err="1"/>
              <a:t>jasypt</a:t>
            </a:r>
            <a:r>
              <a:rPr lang="fr-FR" dirty="0"/>
              <a:t>-</a:t>
            </a:r>
            <a:r>
              <a:rPr lang="fr-FR" dirty="0" err="1"/>
              <a:t>spring</a:t>
            </a:r>
            <a:r>
              <a:rPr lang="fr-FR" dirty="0"/>
              <a:t>-boot-starter&lt;/</a:t>
            </a:r>
            <a:r>
              <a:rPr lang="fr-FR" dirty="0" err="1"/>
              <a:t>artifactId</a:t>
            </a:r>
            <a:r>
              <a:rPr lang="fr-FR" dirty="0"/>
              <a:t>&gt;</a:t>
            </a:r>
          </a:p>
          <a:p>
            <a:r>
              <a:rPr lang="fr-FR" dirty="0"/>
              <a:t>      &lt;version&gt;3.0.5&lt;/version&gt;</a:t>
            </a:r>
          </a:p>
          <a:p>
            <a:r>
              <a:rPr lang="fr-FR" dirty="0"/>
              <a:t>&lt;/</a:t>
            </a:r>
            <a:r>
              <a:rPr lang="fr-FR" dirty="0" err="1"/>
              <a:t>dependency</a:t>
            </a:r>
            <a:r>
              <a:rPr lang="fr-FR" dirty="0"/>
              <a:t>&gt;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4B6F94-6FD6-A85E-0074-FC51D36CC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663" y="1441629"/>
            <a:ext cx="6751586" cy="28359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B05D89B-C65F-BE80-A1B9-1822EAAE0772}"/>
              </a:ext>
            </a:extLst>
          </p:cNvPr>
          <p:cNvSpPr txBox="1"/>
          <p:nvPr/>
        </p:nvSpPr>
        <p:spPr>
          <a:xfrm>
            <a:off x="1183037" y="5139704"/>
            <a:ext cx="3829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edit</a:t>
            </a:r>
            <a:r>
              <a:rPr lang="fr-FR" dirty="0"/>
              <a:t> pom.xml, </a:t>
            </a:r>
            <a:r>
              <a:rPr lang="fr-FR" dirty="0" err="1"/>
              <a:t>add</a:t>
            </a:r>
            <a:r>
              <a:rPr lang="fr-FR" dirty="0"/>
              <a:t> in &lt;</a:t>
            </a:r>
            <a:r>
              <a:rPr lang="fr-FR" dirty="0" err="1"/>
              <a:t>dependencies</a:t>
            </a:r>
            <a:r>
              <a:rPr lang="fr-FR" dirty="0"/>
              <a:t>&gt;..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E631F3-C397-B595-EB3C-3871CF3DB862}"/>
              </a:ext>
            </a:extLst>
          </p:cNvPr>
          <p:cNvSpPr txBox="1"/>
          <p:nvPr/>
        </p:nvSpPr>
        <p:spPr>
          <a:xfrm>
            <a:off x="1183037" y="5767613"/>
            <a:ext cx="2820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then</a:t>
            </a:r>
            <a:r>
              <a:rPr lang="fr-FR" dirty="0"/>
              <a:t> click on </a:t>
            </a:r>
            <a:r>
              <a:rPr lang="fr-FR" dirty="0" err="1"/>
              <a:t>Refresh</a:t>
            </a:r>
            <a:r>
              <a:rPr lang="fr-FR" dirty="0"/>
              <a:t> </a:t>
            </a:r>
            <a:r>
              <a:rPr lang="fr-FR" dirty="0" err="1"/>
              <a:t>maven</a:t>
            </a:r>
            <a:endParaRPr lang="fr-FR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6369A9-40E4-53CF-4995-281D5B043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2002" y="6136945"/>
            <a:ext cx="1493649" cy="56011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16319AF-7E9C-D6B4-A764-84F8E0055D20}"/>
              </a:ext>
            </a:extLst>
          </p:cNvPr>
          <p:cNvSpPr/>
          <p:nvPr/>
        </p:nvSpPr>
        <p:spPr>
          <a:xfrm>
            <a:off x="3829456" y="6371207"/>
            <a:ext cx="383956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42598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63435-BDB8-3A0C-883E-29B3ED4D6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NOTICE... if </a:t>
            </a:r>
            <a:r>
              <a:rPr lang="fr-FR" dirty="0" err="1"/>
              <a:t>property</a:t>
            </a:r>
            <a:r>
              <a:rPr lang="fr-FR" dirty="0"/>
              <a:t> (Secret) not </a:t>
            </a:r>
            <a:r>
              <a:rPr lang="fr-FR" dirty="0" err="1"/>
              <a:t>found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Error</a:t>
            </a:r>
            <a:r>
              <a:rPr lang="fr-FR" dirty="0"/>
              <a:t> at startup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C4CD70-510C-74BB-BAB8-7885DE110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234" y="2094899"/>
            <a:ext cx="11032565" cy="41168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0DCAA9-04C2-44E7-4678-00C49797ACE7}"/>
              </a:ext>
            </a:extLst>
          </p:cNvPr>
          <p:cNvSpPr/>
          <p:nvPr/>
        </p:nvSpPr>
        <p:spPr>
          <a:xfrm>
            <a:off x="5496892" y="2444684"/>
            <a:ext cx="1991626" cy="226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719ED5-0AA0-AF1A-1674-3F49E3346165}"/>
              </a:ext>
            </a:extLst>
          </p:cNvPr>
          <p:cNvSpPr/>
          <p:nvPr/>
        </p:nvSpPr>
        <p:spPr>
          <a:xfrm>
            <a:off x="6202115" y="4328216"/>
            <a:ext cx="5278684" cy="226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78800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B5160-9F6B-22F7-EFBF-B871E50C0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33407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891263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CBAF2-A094-3C4C-3261-2B2A3E9E5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B5CBD-076C-D411-2BEB-F8C5B8D4F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470211"/>
          </a:xfrm>
        </p:spPr>
        <p:txBody>
          <a:bodyPr/>
          <a:lstStyle/>
          <a:p>
            <a:pPr algn="ctr"/>
            <a:r>
              <a:rPr lang="fr-FR" dirty="0" err="1"/>
              <a:t>Jasypt</a:t>
            </a:r>
            <a:r>
              <a:rPr lang="fr-FR" dirty="0"/>
              <a:t> [2/7] : Configure App to use </a:t>
            </a:r>
            <a:r>
              <a:rPr lang="fr-FR" dirty="0" err="1"/>
              <a:t>EncryptableProperties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2783EC-57EA-FE84-DB0D-3F94E983D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2" y="1470211"/>
            <a:ext cx="10992803" cy="37988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0C688B8-347F-0182-7560-840E3DAF8454}"/>
              </a:ext>
            </a:extLst>
          </p:cNvPr>
          <p:cNvSpPr/>
          <p:nvPr/>
        </p:nvSpPr>
        <p:spPr>
          <a:xfrm>
            <a:off x="4462962" y="3843160"/>
            <a:ext cx="2374120" cy="286581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00A94-0923-B604-E616-3D0A5634D2C4}"/>
              </a:ext>
            </a:extLst>
          </p:cNvPr>
          <p:cNvSpPr txBox="1"/>
          <p:nvPr/>
        </p:nvSpPr>
        <p:spPr>
          <a:xfrm>
            <a:off x="2253129" y="5605929"/>
            <a:ext cx="91499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add</a:t>
            </a:r>
            <a:r>
              <a:rPr lang="fr-FR" dirty="0"/>
              <a:t>   </a:t>
            </a:r>
          </a:p>
          <a:p>
            <a:r>
              <a:rPr lang="fr-FR" dirty="0"/>
              <a:t>   @EnableEncryptableProperties </a:t>
            </a:r>
          </a:p>
          <a:p>
            <a:r>
              <a:rPr lang="fr-FR" dirty="0"/>
              <a:t> to </a:t>
            </a:r>
            <a:r>
              <a:rPr lang="fr-FR" dirty="0" err="1"/>
              <a:t>your</a:t>
            </a:r>
            <a:r>
              <a:rPr lang="fr-FR" dirty="0"/>
              <a:t> app (on a the class main @SpringBootApplicatino or on </a:t>
            </a:r>
            <a:r>
              <a:rPr lang="fr-FR" dirty="0" err="1"/>
              <a:t>any</a:t>
            </a:r>
            <a:r>
              <a:rPr lang="fr-FR" dirty="0"/>
              <a:t> @Configuration class)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63383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C37BF1-355F-65FE-7980-7F765356A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FE563-79F3-F8D7-73E5-33E0728F9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434352"/>
          </a:xfrm>
        </p:spPr>
        <p:txBody>
          <a:bodyPr/>
          <a:lstStyle/>
          <a:p>
            <a:pPr algn="ctr"/>
            <a:r>
              <a:rPr lang="fr-FR" dirty="0" err="1"/>
              <a:t>Jasypt</a:t>
            </a:r>
            <a:r>
              <a:rPr lang="fr-FR" dirty="0"/>
              <a:t> [3/7] : default config of </a:t>
            </a:r>
            <a:r>
              <a:rPr lang="fr-FR" dirty="0" err="1"/>
              <a:t>Jasypt</a:t>
            </a:r>
            <a:r>
              <a:rPr lang="fr-FR" dirty="0"/>
              <a:t> </a:t>
            </a:r>
            <a:r>
              <a:rPr lang="fr-FR" dirty="0" err="1"/>
              <a:t>Encryptor</a:t>
            </a:r>
            <a:r>
              <a:rPr lang="fr-FR" dirty="0"/>
              <a:t> in </a:t>
            </a:r>
            <a:r>
              <a:rPr lang="fr-FR" dirty="0" err="1"/>
              <a:t>application.properties</a:t>
            </a:r>
            <a:r>
              <a:rPr lang="fr-FR" dirty="0"/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151B19-20D7-F1AC-D793-B62B5816EEDB}"/>
              </a:ext>
            </a:extLst>
          </p:cNvPr>
          <p:cNvSpPr txBox="1"/>
          <p:nvPr/>
        </p:nvSpPr>
        <p:spPr>
          <a:xfrm>
            <a:off x="4392705" y="3864498"/>
            <a:ext cx="76379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  <a:p>
            <a:r>
              <a:rPr lang="fr-FR" b="1" dirty="0"/>
              <a:t># all </a:t>
            </a:r>
            <a:r>
              <a:rPr lang="fr-FR" b="1" dirty="0" err="1"/>
              <a:t>following</a:t>
            </a:r>
            <a:r>
              <a:rPr lang="fr-FR" b="1" dirty="0"/>
              <a:t> jasypt.encryptor.* are default values, for </a:t>
            </a:r>
            <a:r>
              <a:rPr lang="fr-FR" b="1" dirty="0" err="1"/>
              <a:t>reference</a:t>
            </a:r>
            <a:endParaRPr lang="fr-FR" b="1" dirty="0"/>
          </a:p>
          <a:p>
            <a:r>
              <a:rPr lang="fr-FR" dirty="0" err="1"/>
              <a:t>jasypt.encryptor.algorithm</a:t>
            </a:r>
            <a:r>
              <a:rPr lang="fr-FR" dirty="0"/>
              <a:t>=PBEWITHHMACSHA512ANDAES_256</a:t>
            </a:r>
          </a:p>
          <a:p>
            <a:r>
              <a:rPr lang="fr-FR" dirty="0" err="1"/>
              <a:t>jasypt.encryptor.key</a:t>
            </a:r>
            <a:r>
              <a:rPr lang="fr-FR" dirty="0"/>
              <a:t>-obtention-</a:t>
            </a:r>
            <a:r>
              <a:rPr lang="fr-FR" dirty="0" err="1"/>
              <a:t>iterations</a:t>
            </a:r>
            <a:r>
              <a:rPr lang="fr-FR" dirty="0"/>
              <a:t>=1000</a:t>
            </a:r>
          </a:p>
          <a:p>
            <a:r>
              <a:rPr lang="fr-FR" dirty="0" err="1"/>
              <a:t>jasypt.encryptor.pool</a:t>
            </a:r>
            <a:r>
              <a:rPr lang="fr-FR" dirty="0"/>
              <a:t>-size=1</a:t>
            </a:r>
          </a:p>
          <a:p>
            <a:r>
              <a:rPr lang="fr-FR" dirty="0" err="1"/>
              <a:t>jasypt.encryptor.salt-generator-classname</a:t>
            </a:r>
            <a:r>
              <a:rPr lang="fr-FR" dirty="0"/>
              <a:t>=</a:t>
            </a:r>
            <a:r>
              <a:rPr lang="fr-FR" dirty="0" err="1"/>
              <a:t>org.jasypt.salt.RandomSaltGenerator</a:t>
            </a:r>
            <a:endParaRPr lang="fr-FR" dirty="0"/>
          </a:p>
          <a:p>
            <a:r>
              <a:rPr lang="fr-FR" dirty="0" err="1"/>
              <a:t>jasypt.encryptor.iv-generator-classname</a:t>
            </a:r>
            <a:r>
              <a:rPr lang="fr-FR" dirty="0"/>
              <a:t>=</a:t>
            </a:r>
            <a:r>
              <a:rPr lang="fr-FR" dirty="0" err="1"/>
              <a:t>org.jasypt.iv.RandomIvGenerator</a:t>
            </a:r>
            <a:endParaRPr lang="fr-FR" dirty="0"/>
          </a:p>
          <a:p>
            <a:r>
              <a:rPr lang="fr-FR" dirty="0" err="1"/>
              <a:t>jasypt.encryptor.string</a:t>
            </a:r>
            <a:r>
              <a:rPr lang="fr-FR" dirty="0"/>
              <a:t>-output-type=base64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40FC78-E8E9-3F0E-3703-D32EE6F998BF}"/>
              </a:ext>
            </a:extLst>
          </p:cNvPr>
          <p:cNvSpPr txBox="1"/>
          <p:nvPr/>
        </p:nvSpPr>
        <p:spPr>
          <a:xfrm>
            <a:off x="0" y="4695495"/>
            <a:ext cx="46721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edit</a:t>
            </a:r>
            <a:r>
              <a:rPr lang="fr-FR" dirty="0"/>
              <a:t>  file</a:t>
            </a:r>
          </a:p>
          <a:p>
            <a:r>
              <a:rPr lang="fr-FR" dirty="0"/>
              <a:t>src/main/</a:t>
            </a:r>
            <a:r>
              <a:rPr lang="fr-FR" dirty="0" err="1"/>
              <a:t>resources</a:t>
            </a:r>
            <a:r>
              <a:rPr lang="fr-FR" dirty="0"/>
              <a:t>/</a:t>
            </a:r>
            <a:r>
              <a:rPr lang="fr-FR" dirty="0" err="1"/>
              <a:t>application.properties</a:t>
            </a:r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1F55C5-2945-403F-2809-70DA52879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5" y="1434353"/>
            <a:ext cx="7492488" cy="253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167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0EC57-5CB2-6288-9556-BC97AA98E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6581E-A1FD-794B-64FE-93F4F38F7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2424429"/>
          </a:xfrm>
        </p:spPr>
        <p:txBody>
          <a:bodyPr/>
          <a:lstStyle/>
          <a:p>
            <a:pPr algn="ctr"/>
            <a:r>
              <a:rPr lang="fr-FR" dirty="0" err="1"/>
              <a:t>Jasypt</a:t>
            </a:r>
            <a:r>
              <a:rPr lang="fr-FR" dirty="0"/>
              <a:t> [4/7] case 1: </a:t>
            </a:r>
            <a:r>
              <a:rPr lang="fr-FR" dirty="0" err="1"/>
              <a:t>simpler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(but not </a:t>
            </a:r>
            <a:r>
              <a:rPr lang="fr-FR" dirty="0" err="1"/>
              <a:t>recommended</a:t>
            </a:r>
            <a:r>
              <a:rPr lang="fr-FR" dirty="0"/>
              <a:t>)</a:t>
            </a:r>
            <a:br>
              <a:rPr lang="fr-FR" dirty="0"/>
            </a:b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jasypt</a:t>
            </a:r>
            <a:r>
              <a:rPr lang="fr-FR" dirty="0"/>
              <a:t> </a:t>
            </a:r>
            <a:r>
              <a:rPr lang="fr-FR" dirty="0" err="1"/>
              <a:t>encryptor</a:t>
            </a:r>
            <a:r>
              <a:rPr lang="fr-FR" dirty="0"/>
              <a:t> </a:t>
            </a:r>
            <a:r>
              <a:rPr lang="fr-FR" dirty="0" err="1"/>
              <a:t>password</a:t>
            </a:r>
            <a:r>
              <a:rPr lang="fr-FR" dirty="0"/>
              <a:t> in configuration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CD1729-87C4-7955-E0E4-D2C7BBB81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649" y="2424429"/>
            <a:ext cx="9449619" cy="34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72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9C40D-A660-ECB8-AF3F-0139A6ACB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BBBAD-AEFA-BBDF-F8EA-7F37622E5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613" y="0"/>
            <a:ext cx="11522634" cy="1541929"/>
          </a:xfrm>
        </p:spPr>
        <p:txBody>
          <a:bodyPr/>
          <a:lstStyle/>
          <a:p>
            <a:pPr algn="ctr"/>
            <a:r>
              <a:rPr lang="fr-FR" dirty="0"/>
              <a:t>(</a:t>
            </a:r>
            <a:r>
              <a:rPr lang="fr-FR" dirty="0" err="1"/>
              <a:t>Optionnal</a:t>
            </a:r>
            <a:r>
              <a:rPr lang="fr-FR" dirty="0"/>
              <a:t>) </a:t>
            </a:r>
            <a:r>
              <a:rPr lang="fr-FR" dirty="0" err="1"/>
              <a:t>Jasypt</a:t>
            </a:r>
            <a:r>
              <a:rPr lang="fr-FR" dirty="0"/>
              <a:t> [4/7] case 2: </a:t>
            </a:r>
            <a:r>
              <a:rPr lang="fr-FR" dirty="0" err="1"/>
              <a:t>with</a:t>
            </a:r>
            <a:r>
              <a:rPr lang="fr-FR" dirty="0"/>
              <a:t> JVM param</a:t>
            </a:r>
            <a:br>
              <a:rPr lang="fr-FR" dirty="0"/>
            </a:br>
            <a:r>
              <a:rPr lang="fr-FR" dirty="0"/>
              <a:t>-</a:t>
            </a:r>
            <a:r>
              <a:rPr lang="fr-FR" dirty="0" err="1"/>
              <a:t>Djasypt.encryptor.password</a:t>
            </a:r>
            <a:r>
              <a:rPr lang="fr-FR" dirty="0"/>
              <a:t>=...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A711EA-D7B0-22FD-1E3C-0DB205DAB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7881" y="1488140"/>
            <a:ext cx="6011394" cy="521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3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2FFF3-47C8-B631-8446-3A3E96D1A0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90FEE-95A7-AEDE-2C2D-C404D71E7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488140"/>
          </a:xfrm>
        </p:spPr>
        <p:txBody>
          <a:bodyPr/>
          <a:lstStyle/>
          <a:p>
            <a:pPr algn="ctr"/>
            <a:r>
              <a:rPr lang="fr-FR" dirty="0"/>
              <a:t>(</a:t>
            </a:r>
            <a:r>
              <a:rPr lang="fr-FR" dirty="0" err="1"/>
              <a:t>Optionnal</a:t>
            </a:r>
            <a:r>
              <a:rPr lang="fr-FR" dirty="0"/>
              <a:t>) </a:t>
            </a:r>
            <a:r>
              <a:rPr lang="fr-FR" dirty="0" err="1"/>
              <a:t>Jasypt</a:t>
            </a:r>
            <a:r>
              <a:rPr lang="fr-FR" dirty="0"/>
              <a:t> [4/7] case 3: </a:t>
            </a:r>
            <a:r>
              <a:rPr lang="fr-FR" dirty="0" err="1"/>
              <a:t>with</a:t>
            </a:r>
            <a:r>
              <a:rPr lang="fr-FR" dirty="0"/>
              <a:t> ENVIRONMENT variable + conf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5C2BD7-942F-FC66-4CA9-25D385EF1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187" y="1539652"/>
            <a:ext cx="6199509" cy="5141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001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0AC7A-B8A1-07F6-944E-0FBBF5901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5F90C-9FA9-E1B1-59B3-4B49B1DFD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78964"/>
          </a:xfrm>
        </p:spPr>
        <p:txBody>
          <a:bodyPr/>
          <a:lstStyle/>
          <a:p>
            <a:pPr algn="ctr"/>
            <a:r>
              <a:rPr lang="fr-FR" dirty="0" err="1"/>
              <a:t>Jasypt</a:t>
            </a:r>
            <a:r>
              <a:rPr lang="fr-FR" dirty="0"/>
              <a:t> [6/7] : </a:t>
            </a:r>
            <a:r>
              <a:rPr lang="fr-FR" dirty="0" err="1"/>
              <a:t>compute</a:t>
            </a:r>
            <a:r>
              <a:rPr lang="fr-FR" dirty="0"/>
              <a:t> the </a:t>
            </a:r>
            <a:r>
              <a:rPr lang="fr-FR" dirty="0" err="1"/>
              <a:t>encryption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of  a secret value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B4737B-EA85-665B-2218-4B1B32ADD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071" y="1278965"/>
            <a:ext cx="7113362" cy="38102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2748A3-3D69-F82D-E368-B65B7431E4E4}"/>
              </a:ext>
            </a:extLst>
          </p:cNvPr>
          <p:cNvSpPr txBox="1"/>
          <p:nvPr/>
        </p:nvSpPr>
        <p:spPr>
          <a:xfrm>
            <a:off x="490071" y="5579035"/>
            <a:ext cx="41799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Could</a:t>
            </a:r>
            <a:r>
              <a:rPr lang="fr-FR" dirty="0"/>
              <a:t> use </a:t>
            </a:r>
            <a:r>
              <a:rPr lang="fr-FR" dirty="0" err="1"/>
              <a:t>directly</a:t>
            </a:r>
            <a:r>
              <a:rPr lang="fr-FR" dirty="0"/>
              <a:t> "java -jar  jasypt.jar  .."   </a:t>
            </a:r>
          </a:p>
          <a:p>
            <a:r>
              <a:rPr lang="fr-FR" dirty="0"/>
              <a:t>but </a:t>
            </a:r>
            <a:r>
              <a:rPr lang="fr-FR" dirty="0" err="1"/>
              <a:t>would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 download </a:t>
            </a:r>
            <a:r>
              <a:rPr lang="fr-FR" dirty="0" err="1"/>
              <a:t>manually</a:t>
            </a:r>
            <a:endParaRPr lang="fr-FR" dirty="0"/>
          </a:p>
          <a:p>
            <a:r>
              <a:rPr lang="fr-FR" dirty="0"/>
              <a:t>=&gt; </a:t>
            </a:r>
            <a:r>
              <a:rPr lang="fr-FR" dirty="0" err="1"/>
              <a:t>Simpler</a:t>
            </a:r>
            <a:r>
              <a:rPr lang="fr-FR" dirty="0"/>
              <a:t> to use a </a:t>
            </a:r>
            <a:r>
              <a:rPr lang="fr-FR" dirty="0" err="1"/>
              <a:t>maven</a:t>
            </a:r>
            <a:r>
              <a:rPr lang="fr-FR" dirty="0"/>
              <a:t> plugin, </a:t>
            </a:r>
          </a:p>
          <a:p>
            <a:r>
              <a:rPr lang="fr-FR" dirty="0"/>
              <a:t>    </a:t>
            </a:r>
            <a:r>
              <a:rPr lang="fr-FR" dirty="0" err="1"/>
              <a:t>edit</a:t>
            </a:r>
            <a:r>
              <a:rPr lang="fr-FR" dirty="0"/>
              <a:t> file  pom.xml   &lt;</a:t>
            </a:r>
            <a:r>
              <a:rPr lang="fr-FR" dirty="0" err="1"/>
              <a:t>build</a:t>
            </a:r>
            <a:r>
              <a:rPr lang="fr-FR" dirty="0"/>
              <a:t>&gt;&lt;plugins&gt; ...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3D5EBA-E5FB-B41B-CD13-F71E3D3EB68A}"/>
              </a:ext>
            </a:extLst>
          </p:cNvPr>
          <p:cNvSpPr txBox="1"/>
          <p:nvPr/>
        </p:nvSpPr>
        <p:spPr>
          <a:xfrm>
            <a:off x="5844990" y="5017487"/>
            <a:ext cx="53549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&lt;plugin&gt;</a:t>
            </a:r>
          </a:p>
          <a:p>
            <a:r>
              <a:rPr lang="en-US" sz="2000" dirty="0"/>
              <a:t>    &lt;</a:t>
            </a:r>
            <a:r>
              <a:rPr lang="en-US" sz="2000" dirty="0" err="1"/>
              <a:t>groupId</a:t>
            </a:r>
            <a:r>
              <a:rPr lang="en-US" sz="2000" dirty="0"/>
              <a:t>&gt;</a:t>
            </a:r>
            <a:r>
              <a:rPr lang="en-US" sz="2000" dirty="0" err="1"/>
              <a:t>com.github.ulisesbocchio</a:t>
            </a:r>
            <a:r>
              <a:rPr lang="en-US" sz="2000" dirty="0"/>
              <a:t>&lt;/</a:t>
            </a:r>
            <a:r>
              <a:rPr lang="en-US" sz="2000" dirty="0" err="1"/>
              <a:t>groupId</a:t>
            </a:r>
            <a:r>
              <a:rPr lang="en-US" sz="2000" dirty="0"/>
              <a:t>&gt;</a:t>
            </a:r>
          </a:p>
          <a:p>
            <a:r>
              <a:rPr lang="en-US" sz="2000" dirty="0"/>
              <a:t>    &lt;</a:t>
            </a:r>
            <a:r>
              <a:rPr lang="en-US" sz="2000" dirty="0" err="1"/>
              <a:t>artifactId</a:t>
            </a:r>
            <a:r>
              <a:rPr lang="en-US" sz="2000" dirty="0"/>
              <a:t>&gt;</a:t>
            </a:r>
            <a:r>
              <a:rPr lang="en-US" sz="2000" dirty="0" err="1"/>
              <a:t>jasypt</a:t>
            </a:r>
            <a:r>
              <a:rPr lang="en-US" sz="2000" dirty="0"/>
              <a:t>-maven-plugin&lt;/</a:t>
            </a:r>
            <a:r>
              <a:rPr lang="en-US" sz="2000" dirty="0" err="1"/>
              <a:t>artifactId</a:t>
            </a:r>
            <a:r>
              <a:rPr lang="en-US" sz="2000" dirty="0"/>
              <a:t>&gt;</a:t>
            </a:r>
          </a:p>
          <a:p>
            <a:r>
              <a:rPr lang="en-US" sz="2000" dirty="0"/>
              <a:t>    &lt;version&gt;3.0.5&lt;/version&gt;</a:t>
            </a:r>
          </a:p>
          <a:p>
            <a:r>
              <a:rPr lang="en-US" sz="2000" dirty="0"/>
              <a:t>&lt;/plugin&gt;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990814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1111</Words>
  <Application>Microsoft Office PowerPoint</Application>
  <PresentationFormat>Widescreen</PresentationFormat>
  <Paragraphs>135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Security - Hands-On 3 springboot credential configuration (Jasypt, spring cloud, Vault)</vt:lpstr>
      <vt:lpstr>Using Jasypt  springboot to encrypt configuration properties</vt:lpstr>
      <vt:lpstr>Jasypt [1/7] : adding maven pom.xml dependency </vt:lpstr>
      <vt:lpstr>Jasypt [2/7] : Configure App to use EncryptableProperties</vt:lpstr>
      <vt:lpstr>Jasypt [3/7] : default config of Jasypt Encryptor in application.properties  </vt:lpstr>
      <vt:lpstr>Jasypt [4/7] case 1: simpler  (but not recommended) add jasypt encryptor password in configuration file</vt:lpstr>
      <vt:lpstr>(Optionnal) Jasypt [4/7] case 2: with JVM param -Djasypt.encryptor.password=...</vt:lpstr>
      <vt:lpstr>(Optionnal) Jasypt [4/7] case 3: with ENVIRONMENT variable + conf</vt:lpstr>
      <vt:lpstr>Jasypt [6/7] : compute the encryption  of  a secret value</vt:lpstr>
      <vt:lpstr>Jasypt [6/7] : compute the encryption  of  a secret value</vt:lpstr>
      <vt:lpstr>Jasypt [6/7] : compute the encryption  of  a secret value</vt:lpstr>
      <vt:lpstr>Jasypt [6/7] : add encrypted value in application.properties</vt:lpstr>
      <vt:lpstr>Jasypt [7/7] :use injected value in java code</vt:lpstr>
      <vt:lpstr>Jasypt [7/7]: Run see startup logs</vt:lpstr>
      <vt:lpstr>Jasypt [7/7]: Debug with Breakpoint (debug as you should never print credential in logs!)</vt:lpstr>
      <vt:lpstr>Using Hashicorp Vault</vt:lpstr>
      <vt:lpstr>Download + Unzip Hashicorp Vault</vt:lpstr>
      <vt:lpstr>Run in "-dev " mode</vt:lpstr>
      <vt:lpstr>See console log root "token"</vt:lpstr>
      <vt:lpstr>Open Vault Http UI</vt:lpstr>
      <vt:lpstr>Login... UI Home Page</vt:lpstr>
      <vt:lpstr>Create a Secret</vt:lpstr>
      <vt:lpstr>(Optionnal) Creating secret with cmd</vt:lpstr>
      <vt:lpstr>Configured Secret in Vault</vt:lpstr>
      <vt:lpstr>Use springboot cloud + Hashicorp Vault   to resolve secrets in config</vt:lpstr>
      <vt:lpstr>add pom.xml dependency spring-cloud-starter-vault-config</vt:lpstr>
      <vt:lpstr>Configure springboot - Vault</vt:lpstr>
      <vt:lpstr>Add Java code to use injected value</vt:lpstr>
      <vt:lpstr>Run/Debug</vt:lpstr>
      <vt:lpstr>NOTICE... if property (Secret) not found  =&gt; Error at startup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NAUWYNCK Arnaud</dc:creator>
  <cp:lastModifiedBy>NAUWYNCK Arnaud</cp:lastModifiedBy>
  <cp:revision>12</cp:revision>
  <dcterms:created xsi:type="dcterms:W3CDTF">2025-03-07T11:41:58Z</dcterms:created>
  <dcterms:modified xsi:type="dcterms:W3CDTF">2025-03-07T23:44:43Z</dcterms:modified>
</cp:coreProperties>
</file>

<file path=docProps/thumbnail.jpeg>
</file>